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jpg!d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58" r:id="rId5"/>
    <p:sldId id="271" r:id="rId6"/>
    <p:sldId id="260" r:id="rId7"/>
    <p:sldId id="261" r:id="rId8"/>
    <p:sldId id="262" r:id="rId9"/>
    <p:sldId id="272" r:id="rId10"/>
    <p:sldId id="263" r:id="rId11"/>
    <p:sldId id="275" r:id="rId12"/>
    <p:sldId id="273" r:id="rId13"/>
    <p:sldId id="264" r:id="rId14"/>
    <p:sldId id="274" r:id="rId15"/>
    <p:sldId id="265" r:id="rId16"/>
    <p:sldId id="268" r:id="rId17"/>
    <p:sldId id="269" r:id="rId18"/>
    <p:sldId id="277" r:id="rId19"/>
    <p:sldId id="27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565"/>
    <p:restoredTop sz="94715"/>
  </p:normalViewPr>
  <p:slideViewPr>
    <p:cSldViewPr snapToGrid="0" snapToObjects="1">
      <p:cViewPr>
        <p:scale>
          <a:sx n="41" d="100"/>
          <a:sy n="41" d="100"/>
        </p:scale>
        <p:origin x="152" y="27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BB64ADD-78A4-400C-ADA3-A3C99FDEA686}" type="doc">
      <dgm:prSet loTypeId="urn:microsoft.com/office/officeart/2008/layout/LinedLis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8970C5E-C44A-48F5-920F-B01242F8E277}">
      <dgm:prSet/>
      <dgm:spPr/>
      <dgm:t>
        <a:bodyPr/>
        <a:lstStyle/>
        <a:p>
          <a:r>
            <a:rPr lang="en-US"/>
            <a:t>“Do More with Less”</a:t>
          </a:r>
        </a:p>
      </dgm:t>
    </dgm:pt>
    <dgm:pt modelId="{F32BD82A-3E82-4042-B98D-034E307992DA}" type="parTrans" cxnId="{769E888F-B1D8-4805-B90C-7F481A3E491B}">
      <dgm:prSet/>
      <dgm:spPr/>
      <dgm:t>
        <a:bodyPr/>
        <a:lstStyle/>
        <a:p>
          <a:endParaRPr lang="en-US"/>
        </a:p>
      </dgm:t>
    </dgm:pt>
    <dgm:pt modelId="{847AB9B1-3A26-4CFB-B470-77D15B6BE381}" type="sibTrans" cxnId="{769E888F-B1D8-4805-B90C-7F481A3E491B}">
      <dgm:prSet/>
      <dgm:spPr/>
      <dgm:t>
        <a:bodyPr/>
        <a:lstStyle/>
        <a:p>
          <a:endParaRPr lang="en-US"/>
        </a:p>
      </dgm:t>
    </dgm:pt>
    <dgm:pt modelId="{FCE37CD0-8870-449D-8DFE-4334E85C0912}">
      <dgm:prSet/>
      <dgm:spPr/>
      <dgm:t>
        <a:bodyPr/>
        <a:lstStyle/>
        <a:p>
          <a:r>
            <a:rPr lang="en-US"/>
            <a:t>“Do a Lot More with a Little More”</a:t>
          </a:r>
        </a:p>
      </dgm:t>
    </dgm:pt>
    <dgm:pt modelId="{F1B108A4-F73C-4837-B618-840D51A23BDA}" type="parTrans" cxnId="{2CF92F6A-4678-4CD5-9479-C8B88929184A}">
      <dgm:prSet/>
      <dgm:spPr/>
      <dgm:t>
        <a:bodyPr/>
        <a:lstStyle/>
        <a:p>
          <a:endParaRPr lang="en-US"/>
        </a:p>
      </dgm:t>
    </dgm:pt>
    <dgm:pt modelId="{857F5302-4887-45FA-959A-BAA79AB7151E}" type="sibTrans" cxnId="{2CF92F6A-4678-4CD5-9479-C8B88929184A}">
      <dgm:prSet/>
      <dgm:spPr/>
      <dgm:t>
        <a:bodyPr/>
        <a:lstStyle/>
        <a:p>
          <a:endParaRPr lang="en-US"/>
        </a:p>
      </dgm:t>
    </dgm:pt>
    <dgm:pt modelId="{63AC7277-4A8A-4648-9FA3-D17FBBA1102B}">
      <dgm:prSet/>
      <dgm:spPr/>
      <dgm:t>
        <a:bodyPr/>
        <a:lstStyle/>
        <a:p>
          <a:r>
            <a:rPr lang="en-US"/>
            <a:t>“Do a Lot More with a Lot Less” (Fowler, 2013)</a:t>
          </a:r>
        </a:p>
      </dgm:t>
    </dgm:pt>
    <dgm:pt modelId="{55122C82-4063-4535-9D7C-928B3DC2F485}" type="parTrans" cxnId="{32E4F2EF-C614-4B19-B275-427A168D59E8}">
      <dgm:prSet/>
      <dgm:spPr/>
      <dgm:t>
        <a:bodyPr/>
        <a:lstStyle/>
        <a:p>
          <a:endParaRPr lang="en-US"/>
        </a:p>
      </dgm:t>
    </dgm:pt>
    <dgm:pt modelId="{FC9DE098-C180-4D2F-B016-01F969DF7462}" type="sibTrans" cxnId="{32E4F2EF-C614-4B19-B275-427A168D59E8}">
      <dgm:prSet/>
      <dgm:spPr/>
      <dgm:t>
        <a:bodyPr/>
        <a:lstStyle/>
        <a:p>
          <a:endParaRPr lang="en-US"/>
        </a:p>
      </dgm:t>
    </dgm:pt>
    <dgm:pt modelId="{D6140219-BAAD-374C-AB7A-118B4932C6A6}" type="pres">
      <dgm:prSet presAssocID="{ABB64ADD-78A4-400C-ADA3-A3C99FDEA686}" presName="vert0" presStyleCnt="0">
        <dgm:presLayoutVars>
          <dgm:dir/>
          <dgm:animOne val="branch"/>
          <dgm:animLvl val="lvl"/>
        </dgm:presLayoutVars>
      </dgm:prSet>
      <dgm:spPr/>
    </dgm:pt>
    <dgm:pt modelId="{F21E3085-E1C4-1F4A-BDE9-DB52E6CB10CC}" type="pres">
      <dgm:prSet presAssocID="{98970C5E-C44A-48F5-920F-B01242F8E277}" presName="thickLine" presStyleLbl="alignNode1" presStyleIdx="0" presStyleCnt="3"/>
      <dgm:spPr/>
    </dgm:pt>
    <dgm:pt modelId="{B2056BA5-B6D1-D848-8D12-E570F532A705}" type="pres">
      <dgm:prSet presAssocID="{98970C5E-C44A-48F5-920F-B01242F8E277}" presName="horz1" presStyleCnt="0"/>
      <dgm:spPr/>
    </dgm:pt>
    <dgm:pt modelId="{0FD881A5-D837-3940-B5C0-E3339FA31818}" type="pres">
      <dgm:prSet presAssocID="{98970C5E-C44A-48F5-920F-B01242F8E277}" presName="tx1" presStyleLbl="revTx" presStyleIdx="0" presStyleCnt="3"/>
      <dgm:spPr/>
    </dgm:pt>
    <dgm:pt modelId="{5ECD8D6E-379A-F342-8761-3096EA5D9217}" type="pres">
      <dgm:prSet presAssocID="{98970C5E-C44A-48F5-920F-B01242F8E277}" presName="vert1" presStyleCnt="0"/>
      <dgm:spPr/>
    </dgm:pt>
    <dgm:pt modelId="{AF0C5F7D-28AD-BD4A-8386-47AED60E9C4F}" type="pres">
      <dgm:prSet presAssocID="{FCE37CD0-8870-449D-8DFE-4334E85C0912}" presName="thickLine" presStyleLbl="alignNode1" presStyleIdx="1" presStyleCnt="3"/>
      <dgm:spPr/>
    </dgm:pt>
    <dgm:pt modelId="{AC160FEC-2124-A74F-96F2-9AE1CC9A6A5A}" type="pres">
      <dgm:prSet presAssocID="{FCE37CD0-8870-449D-8DFE-4334E85C0912}" presName="horz1" presStyleCnt="0"/>
      <dgm:spPr/>
    </dgm:pt>
    <dgm:pt modelId="{003A05E8-13DA-B54E-A038-0BE30A4CC46C}" type="pres">
      <dgm:prSet presAssocID="{FCE37CD0-8870-449D-8DFE-4334E85C0912}" presName="tx1" presStyleLbl="revTx" presStyleIdx="1" presStyleCnt="3"/>
      <dgm:spPr/>
    </dgm:pt>
    <dgm:pt modelId="{0F2E336D-A64D-D44A-A8D6-869D4282B3F1}" type="pres">
      <dgm:prSet presAssocID="{FCE37CD0-8870-449D-8DFE-4334E85C0912}" presName="vert1" presStyleCnt="0"/>
      <dgm:spPr/>
    </dgm:pt>
    <dgm:pt modelId="{9AE97803-AF0B-C84E-8CFA-B8C122F4009F}" type="pres">
      <dgm:prSet presAssocID="{63AC7277-4A8A-4648-9FA3-D17FBBA1102B}" presName="thickLine" presStyleLbl="alignNode1" presStyleIdx="2" presStyleCnt="3"/>
      <dgm:spPr/>
    </dgm:pt>
    <dgm:pt modelId="{2228CE19-2CA9-C14F-819F-24D779CB75F7}" type="pres">
      <dgm:prSet presAssocID="{63AC7277-4A8A-4648-9FA3-D17FBBA1102B}" presName="horz1" presStyleCnt="0"/>
      <dgm:spPr/>
    </dgm:pt>
    <dgm:pt modelId="{EA245409-A20F-DA4B-9333-B0E191BE683C}" type="pres">
      <dgm:prSet presAssocID="{63AC7277-4A8A-4648-9FA3-D17FBBA1102B}" presName="tx1" presStyleLbl="revTx" presStyleIdx="2" presStyleCnt="3"/>
      <dgm:spPr/>
    </dgm:pt>
    <dgm:pt modelId="{D7A9597C-C658-1D4B-AD8C-9B5E9B9533D2}" type="pres">
      <dgm:prSet presAssocID="{63AC7277-4A8A-4648-9FA3-D17FBBA1102B}" presName="vert1" presStyleCnt="0"/>
      <dgm:spPr/>
    </dgm:pt>
  </dgm:ptLst>
  <dgm:cxnLst>
    <dgm:cxn modelId="{A7CF2610-63AE-5243-84F6-98D3C597F3C2}" type="presOf" srcId="{98970C5E-C44A-48F5-920F-B01242F8E277}" destId="{0FD881A5-D837-3940-B5C0-E3339FA31818}" srcOrd="0" destOrd="0" presId="urn:microsoft.com/office/officeart/2008/layout/LinedList"/>
    <dgm:cxn modelId="{2CF92F6A-4678-4CD5-9479-C8B88929184A}" srcId="{ABB64ADD-78A4-400C-ADA3-A3C99FDEA686}" destId="{FCE37CD0-8870-449D-8DFE-4334E85C0912}" srcOrd="1" destOrd="0" parTransId="{F1B108A4-F73C-4837-B618-840D51A23BDA}" sibTransId="{857F5302-4887-45FA-959A-BAA79AB7151E}"/>
    <dgm:cxn modelId="{769E888F-B1D8-4805-B90C-7F481A3E491B}" srcId="{ABB64ADD-78A4-400C-ADA3-A3C99FDEA686}" destId="{98970C5E-C44A-48F5-920F-B01242F8E277}" srcOrd="0" destOrd="0" parTransId="{F32BD82A-3E82-4042-B98D-034E307992DA}" sibTransId="{847AB9B1-3A26-4CFB-B470-77D15B6BE381}"/>
    <dgm:cxn modelId="{83FBE4A6-18D0-E54F-A86F-477B83423277}" type="presOf" srcId="{FCE37CD0-8870-449D-8DFE-4334E85C0912}" destId="{003A05E8-13DA-B54E-A038-0BE30A4CC46C}" srcOrd="0" destOrd="0" presId="urn:microsoft.com/office/officeart/2008/layout/LinedList"/>
    <dgm:cxn modelId="{32E4F2EF-C614-4B19-B275-427A168D59E8}" srcId="{ABB64ADD-78A4-400C-ADA3-A3C99FDEA686}" destId="{63AC7277-4A8A-4648-9FA3-D17FBBA1102B}" srcOrd="2" destOrd="0" parTransId="{55122C82-4063-4535-9D7C-928B3DC2F485}" sibTransId="{FC9DE098-C180-4D2F-B016-01F969DF7462}"/>
    <dgm:cxn modelId="{C3DA5FFA-1248-3D41-A82E-20D1F0F53C79}" type="presOf" srcId="{ABB64ADD-78A4-400C-ADA3-A3C99FDEA686}" destId="{D6140219-BAAD-374C-AB7A-118B4932C6A6}" srcOrd="0" destOrd="0" presId="urn:microsoft.com/office/officeart/2008/layout/LinedList"/>
    <dgm:cxn modelId="{B21AF7FF-E3A5-C142-BBA1-49FAD0555564}" type="presOf" srcId="{63AC7277-4A8A-4648-9FA3-D17FBBA1102B}" destId="{EA245409-A20F-DA4B-9333-B0E191BE683C}" srcOrd="0" destOrd="0" presId="urn:microsoft.com/office/officeart/2008/layout/LinedList"/>
    <dgm:cxn modelId="{F116598B-F390-0B4A-8D7B-BD8CA5C7FEF4}" type="presParOf" srcId="{D6140219-BAAD-374C-AB7A-118B4932C6A6}" destId="{F21E3085-E1C4-1F4A-BDE9-DB52E6CB10CC}" srcOrd="0" destOrd="0" presId="urn:microsoft.com/office/officeart/2008/layout/LinedList"/>
    <dgm:cxn modelId="{5765CBA5-BEBA-B445-8E0D-F16153112599}" type="presParOf" srcId="{D6140219-BAAD-374C-AB7A-118B4932C6A6}" destId="{B2056BA5-B6D1-D848-8D12-E570F532A705}" srcOrd="1" destOrd="0" presId="urn:microsoft.com/office/officeart/2008/layout/LinedList"/>
    <dgm:cxn modelId="{783684E3-38F7-E747-8AE4-BAB4CC177113}" type="presParOf" srcId="{B2056BA5-B6D1-D848-8D12-E570F532A705}" destId="{0FD881A5-D837-3940-B5C0-E3339FA31818}" srcOrd="0" destOrd="0" presId="urn:microsoft.com/office/officeart/2008/layout/LinedList"/>
    <dgm:cxn modelId="{3510640E-4A29-B14F-8CF9-F4940B18C32F}" type="presParOf" srcId="{B2056BA5-B6D1-D848-8D12-E570F532A705}" destId="{5ECD8D6E-379A-F342-8761-3096EA5D9217}" srcOrd="1" destOrd="0" presId="urn:microsoft.com/office/officeart/2008/layout/LinedList"/>
    <dgm:cxn modelId="{0DE1C4BD-1B5A-C341-B861-5ED7E765B070}" type="presParOf" srcId="{D6140219-BAAD-374C-AB7A-118B4932C6A6}" destId="{AF0C5F7D-28AD-BD4A-8386-47AED60E9C4F}" srcOrd="2" destOrd="0" presId="urn:microsoft.com/office/officeart/2008/layout/LinedList"/>
    <dgm:cxn modelId="{72B84B76-6058-2D46-8923-01144AD8EE85}" type="presParOf" srcId="{D6140219-BAAD-374C-AB7A-118B4932C6A6}" destId="{AC160FEC-2124-A74F-96F2-9AE1CC9A6A5A}" srcOrd="3" destOrd="0" presId="urn:microsoft.com/office/officeart/2008/layout/LinedList"/>
    <dgm:cxn modelId="{B6527519-FDFB-C449-8882-698B11D32780}" type="presParOf" srcId="{AC160FEC-2124-A74F-96F2-9AE1CC9A6A5A}" destId="{003A05E8-13DA-B54E-A038-0BE30A4CC46C}" srcOrd="0" destOrd="0" presId="urn:microsoft.com/office/officeart/2008/layout/LinedList"/>
    <dgm:cxn modelId="{BEE28981-2E12-E54A-9513-933294ACD7E2}" type="presParOf" srcId="{AC160FEC-2124-A74F-96F2-9AE1CC9A6A5A}" destId="{0F2E336D-A64D-D44A-A8D6-869D4282B3F1}" srcOrd="1" destOrd="0" presId="urn:microsoft.com/office/officeart/2008/layout/LinedList"/>
    <dgm:cxn modelId="{201822B1-0B14-A14E-AE0E-03BEF0A17DAB}" type="presParOf" srcId="{D6140219-BAAD-374C-AB7A-118B4932C6A6}" destId="{9AE97803-AF0B-C84E-8CFA-B8C122F4009F}" srcOrd="4" destOrd="0" presId="urn:microsoft.com/office/officeart/2008/layout/LinedList"/>
    <dgm:cxn modelId="{50B40625-2523-AB40-A836-F81DC5CB64CC}" type="presParOf" srcId="{D6140219-BAAD-374C-AB7A-118B4932C6A6}" destId="{2228CE19-2CA9-C14F-819F-24D779CB75F7}" srcOrd="5" destOrd="0" presId="urn:microsoft.com/office/officeart/2008/layout/LinedList"/>
    <dgm:cxn modelId="{59AAA1DB-311C-0046-8837-8605C0CCCA47}" type="presParOf" srcId="{2228CE19-2CA9-C14F-819F-24D779CB75F7}" destId="{EA245409-A20F-DA4B-9333-B0E191BE683C}" srcOrd="0" destOrd="0" presId="urn:microsoft.com/office/officeart/2008/layout/LinedList"/>
    <dgm:cxn modelId="{738BCDBD-9449-0B43-9C5D-78A7087370DA}" type="presParOf" srcId="{2228CE19-2CA9-C14F-819F-24D779CB75F7}" destId="{D7A9597C-C658-1D4B-AD8C-9B5E9B9533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1E3085-E1C4-1F4A-BDE9-DB52E6CB10CC}">
      <dsp:nvSpPr>
        <dsp:cNvPr id="0" name=""/>
        <dsp:cNvSpPr/>
      </dsp:nvSpPr>
      <dsp:spPr>
        <a:xfrm>
          <a:off x="0" y="2700"/>
          <a:ext cx="6291714" cy="0"/>
        </a:xfrm>
        <a:prstGeom prst="lin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D881A5-D837-3940-B5C0-E3339FA31818}">
      <dsp:nvSpPr>
        <dsp:cNvPr id="0" name=""/>
        <dsp:cNvSpPr/>
      </dsp:nvSpPr>
      <dsp:spPr>
        <a:xfrm>
          <a:off x="0" y="2700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“Do More with Less”</a:t>
          </a:r>
        </a:p>
      </dsp:txBody>
      <dsp:txXfrm>
        <a:off x="0" y="2700"/>
        <a:ext cx="6291714" cy="1841777"/>
      </dsp:txXfrm>
    </dsp:sp>
    <dsp:sp modelId="{AF0C5F7D-28AD-BD4A-8386-47AED60E9C4F}">
      <dsp:nvSpPr>
        <dsp:cNvPr id="0" name=""/>
        <dsp:cNvSpPr/>
      </dsp:nvSpPr>
      <dsp:spPr>
        <a:xfrm>
          <a:off x="0" y="1844478"/>
          <a:ext cx="6291714" cy="0"/>
        </a:xfrm>
        <a:prstGeom prst="line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3A05E8-13DA-B54E-A038-0BE30A4CC46C}">
      <dsp:nvSpPr>
        <dsp:cNvPr id="0" name=""/>
        <dsp:cNvSpPr/>
      </dsp:nvSpPr>
      <dsp:spPr>
        <a:xfrm>
          <a:off x="0" y="1844478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“Do a Lot More with a Little More”</a:t>
          </a:r>
        </a:p>
      </dsp:txBody>
      <dsp:txXfrm>
        <a:off x="0" y="1844478"/>
        <a:ext cx="6291714" cy="1841777"/>
      </dsp:txXfrm>
    </dsp:sp>
    <dsp:sp modelId="{9AE97803-AF0B-C84E-8CFA-B8C122F4009F}">
      <dsp:nvSpPr>
        <dsp:cNvPr id="0" name=""/>
        <dsp:cNvSpPr/>
      </dsp:nvSpPr>
      <dsp:spPr>
        <a:xfrm>
          <a:off x="0" y="3686256"/>
          <a:ext cx="6291714" cy="0"/>
        </a:xfrm>
        <a:prstGeom prst="lin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245409-A20F-DA4B-9333-B0E191BE683C}">
      <dsp:nvSpPr>
        <dsp:cNvPr id="0" name=""/>
        <dsp:cNvSpPr/>
      </dsp:nvSpPr>
      <dsp:spPr>
        <a:xfrm>
          <a:off x="0" y="3686256"/>
          <a:ext cx="6291714" cy="184177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t" anchorCtr="0">
          <a:noAutofit/>
        </a:bodyPr>
        <a:lstStyle/>
        <a:p>
          <a:pPr marL="0" lvl="0" indent="0" algn="l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“Do a Lot More with a Lot Less” (Fowler, 2013)</a:t>
          </a:r>
        </a:p>
      </dsp:txBody>
      <dsp:txXfrm>
        <a:off x="0" y="3686256"/>
        <a:ext cx="6291714" cy="18417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21C405-0D8E-8E4A-8211-53553AD8D0B5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8144E2-D4FC-8C40-9C90-E928FE3040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688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4%  7.5% inflation - about 7% - there is a shortage – we’re still spending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8144E2-D4FC-8C40-9C90-E928FE3040D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478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3E66F-3029-4341-93EA-D068F0E107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8F3A20-E91C-FF46-B261-F390ECC5F5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A2DCEB-9823-614F-A11F-648A62932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647130-EFF0-7D46-8E37-0CC2B2941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A6EC44-CB95-4242-8E4D-7A4CE6B989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230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B4736-D706-D74B-A3EC-EE45048732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EDE49E-296B-D44A-8851-93A712D06C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D212B1-68FE-D74A-9D81-A9CE6A05B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1410-42E0-6446-ABD7-97E2F9DD3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B04766-F2A8-E340-A2F4-34682E253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615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380F916-4AD0-5747-841B-DD3F2B1F7B6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4FAF5D-0849-B847-8BB1-AEF587FA15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43981-7C31-8E4C-A408-F5981C543F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F3449-46BF-AC40-AF82-57F24657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84AE55-70B5-574C-BACA-7B3159A62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047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62AAB-00FA-8540-873C-DDC953630C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C67F50-C9F8-5D47-A2E8-3B6D778DD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E586FB-1FD6-F742-8289-1CF576E48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55712C-2BD6-A04E-BF5B-C93BDAA246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B09364-87A4-664E-894C-68176CDA2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57906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03B74A-F317-744F-B4DE-2E81FA1DA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34E8F9-A776-D44D-B388-782C77B249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AA751-F295-1249-802D-7CFD40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67639-34FF-8645-A4EE-4296BF5AEA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1199E-14EC-A647-9B54-92254D1AE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185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E0B3F6-5A9B-F448-82FF-A81051F9F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2094E8-5B0C-4E40-B5E2-97064F4BF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ABB51A-ECB5-F240-AAA5-DC0EAF9B3DC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9C4D12-F180-7D4E-899F-8BA8579D9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90988B-67F2-C04A-92A6-5A16B5BC1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23681-B945-2E4F-8D95-969351A51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30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C40F-E0EA-974F-95F3-3D276BD26C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420D2A-CB17-5745-9843-948C007C46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A23A7A-1186-A948-8BBB-A0289884F3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1BE835-D55E-E54C-A9E1-FC2A557269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FE84D0-B5D3-8E49-B413-0E792D8310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622A8F-14B0-D64D-A095-EB10B06CFA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CE558A8-571B-9B42-B475-0F5801A1B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974B05-A045-5A4D-B47C-8CC2CE34DF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633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45F3C-CFBA-324E-AAF3-256016EEA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8EED37-6770-EB4F-9658-0E3625C0B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6EA467B-E8C7-DF4C-84F5-B3C9F595F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C9EF48-E272-F94B-B5DD-10C132E05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397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0A27412-F8C2-0E4E-8F4E-73EBB340D2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0C0A66-EAAB-3C40-AFC6-5C9447FEB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8AFD19-303D-4C40-BACC-2234156C14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4541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B6CACA-FA83-5541-A3D5-034A1319D6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854A64-CCF5-F74B-A4E5-2FD7DB3F0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4B2F1E3-CF99-0C43-83B9-CE8FD6CF6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869761-C12B-904A-AB80-2B6A69988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074C0-2FAD-C442-B8D9-0EC55BE099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CBD0EB-823D-9748-AB71-E8D3235E9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223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33A74-DC12-834E-8B0F-C725D1CD0E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C784236-7B79-E74D-AFE3-FA2EFC1843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A9BDC6-D242-1E46-8799-0FCAD82A84E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21D3E2B-72E1-CA46-BF38-A8E06E9526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4B47CF-A945-FA4B-AA14-A47E50B84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41C481-2F7A-2E4F-B576-3E2E0030B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634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6813E6-D660-D047-9DBE-2E5B58EF95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55E147-9A9A-4844-A8B6-AE9A3A6948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E216A1-73E4-5649-BE6D-258485F140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5E9397-6219-5C48-A144-CB58B39BEE81}" type="datetimeFigureOut">
              <a:rPr lang="en-US" smtClean="0"/>
              <a:t>2/21/22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149CD7-88D4-314F-94AA-201CB81CC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B71EB-A178-4649-B2C7-ED5B45564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1B95C4-8510-7A42-8674-71E7F5BA92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4534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bls.gov/pdq/SurveyOutputServlet" TargetMode="External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xhere.com/en/photo/955092" TargetMode="External"/><Relationship Id="rId2" Type="http://schemas.openxmlformats.org/officeDocument/2006/relationships/image" Target="../media/image13.jpg!d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data.bls.gov/pdq/SurveyOutputServlet" TargetMode="External"/><Relationship Id="rId2" Type="http://schemas.openxmlformats.org/officeDocument/2006/relationships/hyperlink" Target="https://www.dallasfed.org/-/media/Documents/research/events/2022/22txoutlook.pd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anatomiadelverbo.blogspot.com/2017/01/seleccion-de-capitulos-de-el-quijote.html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agroicultura.com/general/la-agricultura-en-la-historia-de-la-humanidad-ii/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ivecommons.org/licenses/by-nc-sa/3.0/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Video 4">
            <a:extLst>
              <a:ext uri="{FF2B5EF4-FFF2-40B4-BE49-F238E27FC236}">
                <a16:creationId xmlns:a16="http://schemas.microsoft.com/office/drawing/2014/main" id="{99776800-43C9-412D-9287-45596D557E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84" r="1" b="1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12191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4BBFC4-5097-1D4A-9802-2FCC30673D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325550"/>
            <a:ext cx="100584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5200">
                <a:solidFill>
                  <a:srgbClr val="FFFFFF"/>
                </a:solidFill>
                <a:effectLst/>
                <a:latin typeface="Helvetica" pitchFamily="2" charset="0"/>
              </a:rPr>
              <a:t>THE ECONOMY</a:t>
            </a:r>
            <a:br>
              <a:rPr lang="en-US" sz="5200">
                <a:solidFill>
                  <a:srgbClr val="FFFFFF"/>
                </a:solidFill>
                <a:effectLst/>
                <a:latin typeface="Helvetica" pitchFamily="2" charset="0"/>
              </a:rPr>
            </a:br>
            <a:r>
              <a:rPr lang="en-US" sz="5200">
                <a:solidFill>
                  <a:srgbClr val="FFFFFF"/>
                </a:solidFill>
                <a:effectLst/>
                <a:latin typeface="Helvetica" pitchFamily="2" charset="0"/>
              </a:rPr>
              <a:t>AND DEMOGRAPHICS</a:t>
            </a:r>
            <a:endParaRPr lang="en-US" sz="5200">
              <a:solidFill>
                <a:srgbClr val="FFFFFF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D852CF-8561-5442-BE64-73BBFABAD5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00051" y="4072043"/>
            <a:ext cx="10058400" cy="1282707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 lnSpcReduction="10000"/>
          </a:bodyPr>
          <a:lstStyle/>
          <a:p>
            <a:r>
              <a:rPr lang="en-US" dirty="0"/>
              <a:t>Policy Studies for Educational Leaders, Fowler, 2013 </a:t>
            </a:r>
          </a:p>
          <a:p>
            <a:r>
              <a:rPr lang="en-US" dirty="0"/>
              <a:t>Presented by Luis Alaniz</a:t>
            </a:r>
          </a:p>
          <a:p>
            <a:r>
              <a:rPr lang="en-US" dirty="0"/>
              <a:t>In partial fulfillment of EDUL-8342</a:t>
            </a:r>
          </a:p>
        </p:txBody>
      </p:sp>
    </p:spTree>
    <p:extLst>
      <p:ext uri="{BB962C8B-B14F-4D97-AF65-F5344CB8AC3E}">
        <p14:creationId xmlns:p14="http://schemas.microsoft.com/office/powerpoint/2010/main" val="205252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2D7E21-5FD1-7B45-A662-7550F40A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505495" cy="1622321"/>
          </a:xfrm>
        </p:spPr>
        <p:txBody>
          <a:bodyPr>
            <a:normAutofit/>
          </a:bodyPr>
          <a:lstStyle/>
          <a:p>
            <a:r>
              <a:rPr lang="en-US" sz="3700"/>
              <a:t>Short-term Economic Changes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69474-B30A-5B42-822B-DEE4B93B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0"/>
            <a:ext cx="3505494" cy="3785419"/>
          </a:xfrm>
        </p:spPr>
        <p:txBody>
          <a:bodyPr>
            <a:normAutofit/>
          </a:bodyPr>
          <a:lstStyle/>
          <a:p>
            <a:r>
              <a:rPr lang="en-US" sz="2000" dirty="0"/>
              <a:t>The business cycle is a function of capitalistic economies</a:t>
            </a:r>
          </a:p>
          <a:p>
            <a:pPr lvl="1"/>
            <a:r>
              <a:rPr lang="en-US" sz="2000" dirty="0"/>
              <a:t>Can be expansions or recissions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Table&#10;&#10;Description automatically generated">
            <a:extLst>
              <a:ext uri="{FF2B5EF4-FFF2-40B4-BE49-F238E27FC236}">
                <a16:creationId xmlns:a16="http://schemas.microsoft.com/office/drawing/2014/main" id="{13A70DB0-AFEE-6446-B07F-FC29B32F65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087363"/>
            <a:ext cx="6019331" cy="468002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9645811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4A07A-2E63-3342-8263-CEBAE52E5D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Manufacturing VS service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043A7-92CD-A84B-AE78-750182114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Big shifts over the decades</a:t>
            </a:r>
          </a:p>
          <a:p>
            <a:r>
              <a:rPr lang="en-US" dirty="0"/>
              <a:t>New push for high-tech manufacturing along with service</a:t>
            </a:r>
          </a:p>
          <a:p>
            <a:r>
              <a:rPr lang="en-US" dirty="0"/>
              <a:t>Skilled labor is a focus as globalization becomes a way of life</a:t>
            </a:r>
          </a:p>
        </p:txBody>
      </p:sp>
    </p:spTree>
    <p:extLst>
      <p:ext uri="{BB962C8B-B14F-4D97-AF65-F5344CB8AC3E}">
        <p14:creationId xmlns:p14="http://schemas.microsoft.com/office/powerpoint/2010/main" val="38390120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28" name="Rectangle 70">
            <a:extLst>
              <a:ext uri="{FF2B5EF4-FFF2-40B4-BE49-F238E27FC236}">
                <a16:creationId xmlns:a16="http://schemas.microsoft.com/office/drawing/2014/main" id="{131BAD53-4E89-4F62-BBB7-26359763ED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9" name="Freeform: Shape 72">
            <a:extLst>
              <a:ext uri="{FF2B5EF4-FFF2-40B4-BE49-F238E27FC236}">
                <a16:creationId xmlns:a16="http://schemas.microsoft.com/office/drawing/2014/main" id="{62756DA2-40EB-4C6F-B962-5822FFB54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653438" cy="6858000"/>
          </a:xfrm>
          <a:custGeom>
            <a:avLst/>
            <a:gdLst>
              <a:gd name="connsiteX0" fmla="*/ 0 w 6096000"/>
              <a:gd name="connsiteY0" fmla="*/ 0 h 6858000"/>
              <a:gd name="connsiteX1" fmla="*/ 5567517 w 6096000"/>
              <a:gd name="connsiteY1" fmla="*/ 0 h 6858000"/>
              <a:gd name="connsiteX2" fmla="*/ 5566938 w 6096000"/>
              <a:gd name="connsiteY2" fmla="*/ 1705 h 6858000"/>
              <a:gd name="connsiteX3" fmla="*/ 5551594 w 6096000"/>
              <a:gd name="connsiteY3" fmla="*/ 17287 h 6858000"/>
              <a:gd name="connsiteX4" fmla="*/ 5545641 w 6096000"/>
              <a:gd name="connsiteY4" fmla="*/ 130336 h 6858000"/>
              <a:gd name="connsiteX5" fmla="*/ 5538289 w 6096000"/>
              <a:gd name="connsiteY5" fmla="*/ 187093 h 6858000"/>
              <a:gd name="connsiteX6" fmla="*/ 5545790 w 6096000"/>
              <a:gd name="connsiteY6" fmla="*/ 265704 h 6858000"/>
              <a:gd name="connsiteX7" fmla="*/ 5542313 w 6096000"/>
              <a:gd name="connsiteY7" fmla="*/ 354566 h 6858000"/>
              <a:gd name="connsiteX8" fmla="*/ 5524126 w 6096000"/>
              <a:gd name="connsiteY8" fmla="*/ 472000 h 6858000"/>
              <a:gd name="connsiteX9" fmla="*/ 5522170 w 6096000"/>
              <a:gd name="connsiteY9" fmla="*/ 473782 h 6858000"/>
              <a:gd name="connsiteX10" fmla="*/ 5521798 w 6096000"/>
              <a:gd name="connsiteY10" fmla="*/ 491380 h 6858000"/>
              <a:gd name="connsiteX11" fmla="*/ 5536419 w 6096000"/>
              <a:gd name="connsiteY11" fmla="*/ 531675 h 6858000"/>
              <a:gd name="connsiteX12" fmla="*/ 5533435 w 6096000"/>
              <a:gd name="connsiteY12" fmla="*/ 536015 h 6858000"/>
              <a:gd name="connsiteX13" fmla="*/ 5538088 w 6096000"/>
              <a:gd name="connsiteY13" fmla="*/ 572092 h 6858000"/>
              <a:gd name="connsiteX14" fmla="*/ 5536061 w 6096000"/>
              <a:gd name="connsiteY14" fmla="*/ 572511 h 6858000"/>
              <a:gd name="connsiteX15" fmla="*/ 5528218 w 6096000"/>
              <a:gd name="connsiteY15" fmla="*/ 582332 h 6858000"/>
              <a:gd name="connsiteX16" fmla="*/ 5518011 w 6096000"/>
              <a:gd name="connsiteY16" fmla="*/ 601285 h 6858000"/>
              <a:gd name="connsiteX17" fmla="*/ 5473174 w 6096000"/>
              <a:gd name="connsiteY17" fmla="*/ 681608 h 6858000"/>
              <a:gd name="connsiteX18" fmla="*/ 5472963 w 6096000"/>
              <a:gd name="connsiteY18" fmla="*/ 689151 h 6858000"/>
              <a:gd name="connsiteX19" fmla="*/ 5472485 w 6096000"/>
              <a:gd name="connsiteY19" fmla="*/ 689289 h 6858000"/>
              <a:gd name="connsiteX20" fmla="*/ 5471326 w 6096000"/>
              <a:gd name="connsiteY20" fmla="*/ 697222 h 6858000"/>
              <a:gd name="connsiteX21" fmla="*/ 5472164 w 6096000"/>
              <a:gd name="connsiteY21" fmla="*/ 717531 h 6858000"/>
              <a:gd name="connsiteX22" fmla="*/ 5468891 w 6096000"/>
              <a:gd name="connsiteY22" fmla="*/ 722494 h 6858000"/>
              <a:gd name="connsiteX23" fmla="*/ 5463081 w 6096000"/>
              <a:gd name="connsiteY23" fmla="*/ 724368 h 6858000"/>
              <a:gd name="connsiteX24" fmla="*/ 5446981 w 6096000"/>
              <a:gd name="connsiteY24" fmla="*/ 752692 h 6858000"/>
              <a:gd name="connsiteX25" fmla="*/ 5417190 w 6096000"/>
              <a:gd name="connsiteY25" fmla="*/ 816346 h 6858000"/>
              <a:gd name="connsiteX26" fmla="*/ 5388958 w 6096000"/>
              <a:gd name="connsiteY26" fmla="*/ 889417 h 6858000"/>
              <a:gd name="connsiteX27" fmla="*/ 5307044 w 6096000"/>
              <a:gd name="connsiteY27" fmla="*/ 1063288 h 6858000"/>
              <a:gd name="connsiteX28" fmla="*/ 5303837 w 6096000"/>
              <a:gd name="connsiteY28" fmla="*/ 1157176 h 6858000"/>
              <a:gd name="connsiteX29" fmla="*/ 5286494 w 6096000"/>
              <a:gd name="connsiteY29" fmla="*/ 1210776 h 6858000"/>
              <a:gd name="connsiteX30" fmla="*/ 5282463 w 6096000"/>
              <a:gd name="connsiteY30" fmla="*/ 1301993 h 6858000"/>
              <a:gd name="connsiteX31" fmla="*/ 5252235 w 6096000"/>
              <a:gd name="connsiteY31" fmla="*/ 1360879 h 6858000"/>
              <a:gd name="connsiteX32" fmla="*/ 5244497 w 6096000"/>
              <a:gd name="connsiteY32" fmla="*/ 1404045 h 6858000"/>
              <a:gd name="connsiteX33" fmla="*/ 5223823 w 6096000"/>
              <a:gd name="connsiteY33" fmla="*/ 1429568 h 6858000"/>
              <a:gd name="connsiteX34" fmla="*/ 5224851 w 6096000"/>
              <a:gd name="connsiteY34" fmla="*/ 1430305 h 6858000"/>
              <a:gd name="connsiteX35" fmla="*/ 5212394 w 6096000"/>
              <a:gd name="connsiteY35" fmla="*/ 1463304 h 6858000"/>
              <a:gd name="connsiteX36" fmla="*/ 5209958 w 6096000"/>
              <a:gd name="connsiteY36" fmla="*/ 1514846 h 6858000"/>
              <a:gd name="connsiteX37" fmla="*/ 5206417 w 6096000"/>
              <a:gd name="connsiteY37" fmla="*/ 1519731 h 6858000"/>
              <a:gd name="connsiteX38" fmla="*/ 5206640 w 6096000"/>
              <a:gd name="connsiteY38" fmla="*/ 1519929 h 6858000"/>
              <a:gd name="connsiteX39" fmla="*/ 5207632 w 6096000"/>
              <a:gd name="connsiteY39" fmla="*/ 1546022 h 6858000"/>
              <a:gd name="connsiteX40" fmla="*/ 5212030 w 6096000"/>
              <a:gd name="connsiteY40" fmla="*/ 1578752 h 6858000"/>
              <a:gd name="connsiteX41" fmla="*/ 5203533 w 6096000"/>
              <a:gd name="connsiteY41" fmla="*/ 1647555 h 6858000"/>
              <a:gd name="connsiteX42" fmla="*/ 5190877 w 6096000"/>
              <a:gd name="connsiteY42" fmla="*/ 1715685 h 6858000"/>
              <a:gd name="connsiteX43" fmla="*/ 5184235 w 6096000"/>
              <a:gd name="connsiteY43" fmla="*/ 1740358 h 6858000"/>
              <a:gd name="connsiteX44" fmla="*/ 5181475 w 6096000"/>
              <a:gd name="connsiteY44" fmla="*/ 1784314 h 6858000"/>
              <a:gd name="connsiteX45" fmla="*/ 5185845 w 6096000"/>
              <a:gd name="connsiteY45" fmla="*/ 1804434 h 6858000"/>
              <a:gd name="connsiteX46" fmla="*/ 5185068 w 6096000"/>
              <a:gd name="connsiteY46" fmla="*/ 1805316 h 6858000"/>
              <a:gd name="connsiteX47" fmla="*/ 5188593 w 6096000"/>
              <a:gd name="connsiteY47" fmla="*/ 1807109 h 6858000"/>
              <a:gd name="connsiteX48" fmla="*/ 5185920 w 6096000"/>
              <a:gd name="connsiteY48" fmla="*/ 1821003 h 6858000"/>
              <a:gd name="connsiteX49" fmla="*/ 5183543 w 6096000"/>
              <a:gd name="connsiteY49" fmla="*/ 1824832 h 6858000"/>
              <a:gd name="connsiteX50" fmla="*/ 5182235 w 6096000"/>
              <a:gd name="connsiteY50" fmla="*/ 1830429 h 6858000"/>
              <a:gd name="connsiteX51" fmla="*/ 5182525 w 6096000"/>
              <a:gd name="connsiteY51" fmla="*/ 1830569 h 6858000"/>
              <a:gd name="connsiteX52" fmla="*/ 5180663 w 6096000"/>
              <a:gd name="connsiteY52" fmla="*/ 1835810 h 6858000"/>
              <a:gd name="connsiteX53" fmla="*/ 5167452 w 6096000"/>
              <a:gd name="connsiteY53" fmla="*/ 1861483 h 6858000"/>
              <a:gd name="connsiteX54" fmla="*/ 5174266 w 6096000"/>
              <a:gd name="connsiteY54" fmla="*/ 1892417 h 6858000"/>
              <a:gd name="connsiteX55" fmla="*/ 5189262 w 6096000"/>
              <a:gd name="connsiteY55" fmla="*/ 1895114 h 6858000"/>
              <a:gd name="connsiteX56" fmla="*/ 5187100 w 6096000"/>
              <a:gd name="connsiteY56" fmla="*/ 1899379 h 6858000"/>
              <a:gd name="connsiteX57" fmla="*/ 5180471 w 6096000"/>
              <a:gd name="connsiteY57" fmla="*/ 1907867 h 6858000"/>
              <a:gd name="connsiteX58" fmla="*/ 5181361 w 6096000"/>
              <a:gd name="connsiteY58" fmla="*/ 1910265 h 6858000"/>
              <a:gd name="connsiteX59" fmla="*/ 5178268 w 6096000"/>
              <a:gd name="connsiteY59" fmla="*/ 1935584 h 6858000"/>
              <a:gd name="connsiteX60" fmla="*/ 5183619 w 6096000"/>
              <a:gd name="connsiteY60" fmla="*/ 1942021 h 6858000"/>
              <a:gd name="connsiteX61" fmla="*/ 5184480 w 6096000"/>
              <a:gd name="connsiteY61" fmla="*/ 1945112 h 6858000"/>
              <a:gd name="connsiteX62" fmla="*/ 5172776 w 6096000"/>
              <a:gd name="connsiteY62" fmla="*/ 1961162 h 6858000"/>
              <a:gd name="connsiteX63" fmla="*/ 5168513 w 6096000"/>
              <a:gd name="connsiteY63" fmla="*/ 1969445 h 6858000"/>
              <a:gd name="connsiteX64" fmla="*/ 5126597 w 6096000"/>
              <a:gd name="connsiteY64" fmla="*/ 2024270 h 6858000"/>
              <a:gd name="connsiteX65" fmla="*/ 5119528 w 6096000"/>
              <a:gd name="connsiteY65" fmla="*/ 2107942 h 6858000"/>
              <a:gd name="connsiteX66" fmla="*/ 5110356 w 6096000"/>
              <a:gd name="connsiteY66" fmla="*/ 2193455 h 6858000"/>
              <a:gd name="connsiteX67" fmla="*/ 5104992 w 6096000"/>
              <a:gd name="connsiteY67" fmla="*/ 2260088 h 6858000"/>
              <a:gd name="connsiteX68" fmla="*/ 5059439 w 6096000"/>
              <a:gd name="connsiteY68" fmla="*/ 2335735 h 6858000"/>
              <a:gd name="connsiteX69" fmla="*/ 5022061 w 6096000"/>
              <a:gd name="connsiteY69" fmla="*/ 2408995 h 6858000"/>
              <a:gd name="connsiteX70" fmla="*/ 5022253 w 6096000"/>
              <a:gd name="connsiteY70" fmla="*/ 2445869 h 6858000"/>
              <a:gd name="connsiteX71" fmla="*/ 5011426 w 6096000"/>
              <a:gd name="connsiteY71" fmla="*/ 2496499 h 6858000"/>
              <a:gd name="connsiteX72" fmla="*/ 4994224 w 6096000"/>
              <a:gd name="connsiteY72" fmla="*/ 2549900 h 6858000"/>
              <a:gd name="connsiteX73" fmla="*/ 4995245 w 6096000"/>
              <a:gd name="connsiteY73" fmla="*/ 2596456 h 6858000"/>
              <a:gd name="connsiteX74" fmla="*/ 4988570 w 6096000"/>
              <a:gd name="connsiteY74" fmla="*/ 2606088 h 6858000"/>
              <a:gd name="connsiteX75" fmla="*/ 4988371 w 6096000"/>
              <a:gd name="connsiteY75" fmla="*/ 2635351 h 6858000"/>
              <a:gd name="connsiteX76" fmla="*/ 4983212 w 6096000"/>
              <a:gd name="connsiteY76" fmla="*/ 2665666 h 6858000"/>
              <a:gd name="connsiteX77" fmla="*/ 4968234 w 6096000"/>
              <a:gd name="connsiteY77" fmla="*/ 2715895 h 6858000"/>
              <a:gd name="connsiteX78" fmla="*/ 4975888 w 6096000"/>
              <a:gd name="connsiteY78" fmla="*/ 2725052 h 6858000"/>
              <a:gd name="connsiteX79" fmla="*/ 4980195 w 6096000"/>
              <a:gd name="connsiteY79" fmla="*/ 2726489 h 6858000"/>
              <a:gd name="connsiteX80" fmla="*/ 4976218 w 6096000"/>
              <a:gd name="connsiteY80" fmla="*/ 2740278 h 6858000"/>
              <a:gd name="connsiteX81" fmla="*/ 4980571 w 6096000"/>
              <a:gd name="connsiteY81" fmla="*/ 2751112 h 6858000"/>
              <a:gd name="connsiteX82" fmla="*/ 4973893 w 6096000"/>
              <a:gd name="connsiteY82" fmla="*/ 2760208 h 6858000"/>
              <a:gd name="connsiteX83" fmla="*/ 4979005 w 6096000"/>
              <a:gd name="connsiteY83" fmla="*/ 2790136 h 6858000"/>
              <a:gd name="connsiteX84" fmla="*/ 4986137 w 6096000"/>
              <a:gd name="connsiteY84" fmla="*/ 2804183 h 6858000"/>
              <a:gd name="connsiteX85" fmla="*/ 4986175 w 6096000"/>
              <a:gd name="connsiteY85" fmla="*/ 2825860 h 6858000"/>
              <a:gd name="connsiteX86" fmla="*/ 4993936 w 6096000"/>
              <a:gd name="connsiteY86" fmla="*/ 2911749 h 6858000"/>
              <a:gd name="connsiteX87" fmla="*/ 4992563 w 6096000"/>
              <a:gd name="connsiteY87" fmla="*/ 2977278 h 6858000"/>
              <a:gd name="connsiteX88" fmla="*/ 4980516 w 6096000"/>
              <a:gd name="connsiteY88" fmla="*/ 2991092 h 6858000"/>
              <a:gd name="connsiteX89" fmla="*/ 4992801 w 6096000"/>
              <a:gd name="connsiteY89" fmla="*/ 3020247 h 6858000"/>
              <a:gd name="connsiteX90" fmla="*/ 5014805 w 6096000"/>
              <a:gd name="connsiteY90" fmla="*/ 3065434 h 6858000"/>
              <a:gd name="connsiteX91" fmla="*/ 5002733 w 6096000"/>
              <a:gd name="connsiteY91" fmla="*/ 3103777 h 6858000"/>
              <a:gd name="connsiteX92" fmla="*/ 5002941 w 6096000"/>
              <a:gd name="connsiteY92" fmla="*/ 3151828 h 6858000"/>
              <a:gd name="connsiteX93" fmla="*/ 5002883 w 6096000"/>
              <a:gd name="connsiteY93" fmla="*/ 3180546 h 6858000"/>
              <a:gd name="connsiteX94" fmla="*/ 5016711 w 6096000"/>
              <a:gd name="connsiteY94" fmla="*/ 3258677 h 6858000"/>
              <a:gd name="connsiteX95" fmla="*/ 5017918 w 6096000"/>
              <a:gd name="connsiteY95" fmla="*/ 3262610 h 6858000"/>
              <a:gd name="connsiteX96" fmla="*/ 5011672 w 6096000"/>
              <a:gd name="connsiteY96" fmla="*/ 3277179 h 6858000"/>
              <a:gd name="connsiteX97" fmla="*/ 5009344 w 6096000"/>
              <a:gd name="connsiteY97" fmla="*/ 3278130 h 6858000"/>
              <a:gd name="connsiteX98" fmla="*/ 5026770 w 6096000"/>
              <a:gd name="connsiteY98" fmla="*/ 3325671 h 6858000"/>
              <a:gd name="connsiteX99" fmla="*/ 5024571 w 6096000"/>
              <a:gd name="connsiteY99" fmla="*/ 3332072 h 6858000"/>
              <a:gd name="connsiteX100" fmla="*/ 5041705 w 6096000"/>
              <a:gd name="connsiteY100" fmla="*/ 3362948 h 6858000"/>
              <a:gd name="connsiteX101" fmla="*/ 5047477 w 6096000"/>
              <a:gd name="connsiteY101" fmla="*/ 3378959 h 6858000"/>
              <a:gd name="connsiteX102" fmla="*/ 5060758 w 6096000"/>
              <a:gd name="connsiteY102" fmla="*/ 3407057 h 6858000"/>
              <a:gd name="connsiteX103" fmla="*/ 5058968 w 6096000"/>
              <a:gd name="connsiteY103" fmla="*/ 3409825 h 6858000"/>
              <a:gd name="connsiteX104" fmla="*/ 5062667 w 6096000"/>
              <a:gd name="connsiteY104" fmla="*/ 3415218 h 6858000"/>
              <a:gd name="connsiteX105" fmla="*/ 5060928 w 6096000"/>
              <a:gd name="connsiteY105" fmla="*/ 3419880 h 6858000"/>
              <a:gd name="connsiteX106" fmla="*/ 5062923 w 6096000"/>
              <a:gd name="connsiteY106" fmla="*/ 3424545 h 6858000"/>
              <a:gd name="connsiteX107" fmla="*/ 5064623 w 6096000"/>
              <a:gd name="connsiteY107" fmla="*/ 3476412 h 6858000"/>
              <a:gd name="connsiteX108" fmla="*/ 5069684 w 6096000"/>
              <a:gd name="connsiteY108" fmla="*/ 3486850 h 6858000"/>
              <a:gd name="connsiteX109" fmla="*/ 5063339 w 6096000"/>
              <a:gd name="connsiteY109" fmla="*/ 3496391 h 6858000"/>
              <a:gd name="connsiteX110" fmla="*/ 5070139 w 6096000"/>
              <a:gd name="connsiteY110" fmla="*/ 3531201 h 6858000"/>
              <a:gd name="connsiteX111" fmla="*/ 5079896 w 6096000"/>
              <a:gd name="connsiteY111" fmla="*/ 3542019 h 6858000"/>
              <a:gd name="connsiteX112" fmla="*/ 5087540 w 6096000"/>
              <a:gd name="connsiteY112" fmla="*/ 3552249 h 6858000"/>
              <a:gd name="connsiteX113" fmla="*/ 5087902 w 6096000"/>
              <a:gd name="connsiteY113" fmla="*/ 3553678 h 6858000"/>
              <a:gd name="connsiteX114" fmla="*/ 5091509 w 6096000"/>
              <a:gd name="connsiteY114" fmla="*/ 3568021 h 6858000"/>
              <a:gd name="connsiteX115" fmla="*/ 5091934 w 6096000"/>
              <a:gd name="connsiteY115" fmla="*/ 3569719 h 6858000"/>
              <a:gd name="connsiteX116" fmla="*/ 5089362 w 6096000"/>
              <a:gd name="connsiteY116" fmla="*/ 3586412 h 6858000"/>
              <a:gd name="connsiteX117" fmla="*/ 5092358 w 6096000"/>
              <a:gd name="connsiteY117" fmla="*/ 3597336 h 6858000"/>
              <a:gd name="connsiteX118" fmla="*/ 5084254 w 6096000"/>
              <a:gd name="connsiteY118" fmla="*/ 3606007 h 6858000"/>
              <a:gd name="connsiteX119" fmla="*/ 5084281 w 6096000"/>
              <a:gd name="connsiteY119" fmla="*/ 3641228 h 6858000"/>
              <a:gd name="connsiteX120" fmla="*/ 5091848 w 6096000"/>
              <a:gd name="connsiteY120" fmla="*/ 3653088 h 6858000"/>
              <a:gd name="connsiteX121" fmla="*/ 5097436 w 6096000"/>
              <a:gd name="connsiteY121" fmla="*/ 3664114 h 6858000"/>
              <a:gd name="connsiteX122" fmla="*/ 5097518 w 6096000"/>
              <a:gd name="connsiteY122" fmla="*/ 3665569 h 6858000"/>
              <a:gd name="connsiteX123" fmla="*/ 5099829 w 6096000"/>
              <a:gd name="connsiteY123" fmla="*/ 3707357 h 6858000"/>
              <a:gd name="connsiteX124" fmla="*/ 5114696 w 6096000"/>
              <a:gd name="connsiteY124" fmla="*/ 3778166 h 6858000"/>
              <a:gd name="connsiteX125" fmla="*/ 5135379 w 6096000"/>
              <a:gd name="connsiteY125" fmla="*/ 3878222 h 6858000"/>
              <a:gd name="connsiteX126" fmla="*/ 5130138 w 6096000"/>
              <a:gd name="connsiteY126" fmla="*/ 4048117 h 6858000"/>
              <a:gd name="connsiteX127" fmla="*/ 5090040 w 6096000"/>
              <a:gd name="connsiteY127" fmla="*/ 4219510 h 6858000"/>
              <a:gd name="connsiteX128" fmla="*/ 5092812 w 6096000"/>
              <a:gd name="connsiteY128" fmla="*/ 4411258 h 6858000"/>
              <a:gd name="connsiteX129" fmla="*/ 5084599 w 6096000"/>
              <a:gd name="connsiteY129" fmla="*/ 4488531 h 6858000"/>
              <a:gd name="connsiteX130" fmla="*/ 5084072 w 6096000"/>
              <a:gd name="connsiteY130" fmla="*/ 4539168 h 6858000"/>
              <a:gd name="connsiteX131" fmla="*/ 5068936 w 6096000"/>
              <a:gd name="connsiteY131" fmla="*/ 4625153 h 6858000"/>
              <a:gd name="connsiteX132" fmla="*/ 5059114 w 6096000"/>
              <a:gd name="connsiteY132" fmla="*/ 4733115 h 6858000"/>
              <a:gd name="connsiteX133" fmla="*/ 5037209 w 6096000"/>
              <a:gd name="connsiteY133" fmla="*/ 4844323 h 6858000"/>
              <a:gd name="connsiteX134" fmla="*/ 5020638 w 6096000"/>
              <a:gd name="connsiteY134" fmla="*/ 4877992 h 6858000"/>
              <a:gd name="connsiteX135" fmla="*/ 5006413 w 6096000"/>
              <a:gd name="connsiteY135" fmla="*/ 4925805 h 6858000"/>
              <a:gd name="connsiteX136" fmla="*/ 4971037 w 6096000"/>
              <a:gd name="connsiteY136" fmla="*/ 5009272 h 6858000"/>
              <a:gd name="connsiteX137" fmla="*/ 4963105 w 6096000"/>
              <a:gd name="connsiteY137" fmla="*/ 5111369 h 6858000"/>
              <a:gd name="connsiteX138" fmla="*/ 4976341 w 6096000"/>
              <a:gd name="connsiteY138" fmla="*/ 5210876 h 6858000"/>
              <a:gd name="connsiteX139" fmla="*/ 4980617 w 6096000"/>
              <a:gd name="connsiteY139" fmla="*/ 5269726 h 6858000"/>
              <a:gd name="connsiteX140" fmla="*/ 4997733 w 6096000"/>
              <a:gd name="connsiteY140" fmla="*/ 5464225 h 6858000"/>
              <a:gd name="connsiteX141" fmla="*/ 5001400 w 6096000"/>
              <a:gd name="connsiteY141" fmla="*/ 5594585 h 6858000"/>
              <a:gd name="connsiteX142" fmla="*/ 4983700 w 6096000"/>
              <a:gd name="connsiteY142" fmla="*/ 5667896 h 6858000"/>
              <a:gd name="connsiteX143" fmla="*/ 4968506 w 6096000"/>
              <a:gd name="connsiteY143" fmla="*/ 5769225 h 6858000"/>
              <a:gd name="connsiteX144" fmla="*/ 4969765 w 6096000"/>
              <a:gd name="connsiteY144" fmla="*/ 5823324 h 6858000"/>
              <a:gd name="connsiteX145" fmla="*/ 4966129 w 6096000"/>
              <a:gd name="connsiteY145" fmla="*/ 5862699 h 6858000"/>
              <a:gd name="connsiteX146" fmla="*/ 4970695 w 6096000"/>
              <a:gd name="connsiteY146" fmla="*/ 5906467 h 6858000"/>
              <a:gd name="connsiteX147" fmla="*/ 4991568 w 6096000"/>
              <a:gd name="connsiteY147" fmla="*/ 5939847 h 6858000"/>
              <a:gd name="connsiteX148" fmla="*/ 4986815 w 6096000"/>
              <a:gd name="connsiteY148" fmla="*/ 5973994 h 6858000"/>
              <a:gd name="connsiteX149" fmla="*/ 4987776 w 6096000"/>
              <a:gd name="connsiteY149" fmla="*/ 6089693 h 6858000"/>
              <a:gd name="connsiteX150" fmla="*/ 4991621 w 6096000"/>
              <a:gd name="connsiteY150" fmla="*/ 6224938 h 6858000"/>
              <a:gd name="connsiteX151" fmla="*/ 5017157 w 6096000"/>
              <a:gd name="connsiteY151" fmla="*/ 6370251 h 6858000"/>
              <a:gd name="connsiteX152" fmla="*/ 5040797 w 6096000"/>
              <a:gd name="connsiteY152" fmla="*/ 6541313 h 6858000"/>
              <a:gd name="connsiteX153" fmla="*/ 5045375 w 6096000"/>
              <a:gd name="connsiteY153" fmla="*/ 6640957 h 6858000"/>
              <a:gd name="connsiteX154" fmla="*/ 5058442 w 6096000"/>
              <a:gd name="connsiteY154" fmla="*/ 6705297 h 6858000"/>
              <a:gd name="connsiteX155" fmla="*/ 5071125 w 6096000"/>
              <a:gd name="connsiteY155" fmla="*/ 6759582 h 6858000"/>
              <a:gd name="connsiteX156" fmla="*/ 5069172 w 6096000"/>
              <a:gd name="connsiteY156" fmla="*/ 6817746 h 6858000"/>
              <a:gd name="connsiteX157" fmla="*/ 5072322 w 6096000"/>
              <a:gd name="connsiteY157" fmla="*/ 6843646 h 6858000"/>
              <a:gd name="connsiteX158" fmla="*/ 5091388 w 6096000"/>
              <a:gd name="connsiteY158" fmla="*/ 6857998 h 6858000"/>
              <a:gd name="connsiteX159" fmla="*/ 6096000 w 6096000"/>
              <a:gd name="connsiteY159" fmla="*/ 6857998 h 6858000"/>
              <a:gd name="connsiteX160" fmla="*/ 6096000 w 6096000"/>
              <a:gd name="connsiteY160" fmla="*/ 6858000 h 6858000"/>
              <a:gd name="connsiteX161" fmla="*/ 0 w 6096000"/>
              <a:gd name="connsiteY16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567517" y="0"/>
                </a:lnTo>
                <a:lnTo>
                  <a:pt x="5566938" y="1705"/>
                </a:lnTo>
                <a:cubicBezTo>
                  <a:pt x="5563126" y="8440"/>
                  <a:pt x="5558112" y="13784"/>
                  <a:pt x="5551594" y="17287"/>
                </a:cubicBezTo>
                <a:cubicBezTo>
                  <a:pt x="5562364" y="82036"/>
                  <a:pt x="5510349" y="69804"/>
                  <a:pt x="5545641" y="130336"/>
                </a:cubicBezTo>
                <a:cubicBezTo>
                  <a:pt x="5526953" y="117589"/>
                  <a:pt x="5536978" y="162458"/>
                  <a:pt x="5538289" y="187093"/>
                </a:cubicBezTo>
                <a:cubicBezTo>
                  <a:pt x="5536205" y="226511"/>
                  <a:pt x="5545722" y="205530"/>
                  <a:pt x="5545790" y="265704"/>
                </a:cubicBezTo>
                <a:cubicBezTo>
                  <a:pt x="5542296" y="317533"/>
                  <a:pt x="5543813" y="325288"/>
                  <a:pt x="5542313" y="354566"/>
                </a:cubicBezTo>
                <a:lnTo>
                  <a:pt x="5524126" y="472000"/>
                </a:lnTo>
                <a:lnTo>
                  <a:pt x="5522170" y="473782"/>
                </a:lnTo>
                <a:cubicBezTo>
                  <a:pt x="5517847" y="482008"/>
                  <a:pt x="5518682" y="487340"/>
                  <a:pt x="5521798" y="491380"/>
                </a:cubicBezTo>
                <a:lnTo>
                  <a:pt x="5536419" y="531675"/>
                </a:lnTo>
                <a:lnTo>
                  <a:pt x="5533435" y="536015"/>
                </a:lnTo>
                <a:lnTo>
                  <a:pt x="5538088" y="572092"/>
                </a:lnTo>
                <a:lnTo>
                  <a:pt x="5536061" y="572511"/>
                </a:lnTo>
                <a:cubicBezTo>
                  <a:pt x="5531611" y="574271"/>
                  <a:pt x="5528529" y="577121"/>
                  <a:pt x="5528218" y="582332"/>
                </a:cubicBezTo>
                <a:cubicBezTo>
                  <a:pt x="5498002" y="573171"/>
                  <a:pt x="5516262" y="585107"/>
                  <a:pt x="5518011" y="601285"/>
                </a:cubicBezTo>
                <a:cubicBezTo>
                  <a:pt x="5508838" y="617831"/>
                  <a:pt x="5480684" y="666964"/>
                  <a:pt x="5473174" y="681608"/>
                </a:cubicBezTo>
                <a:cubicBezTo>
                  <a:pt x="5473102" y="684122"/>
                  <a:pt x="5473033" y="686637"/>
                  <a:pt x="5472963" y="689151"/>
                </a:cubicBezTo>
                <a:lnTo>
                  <a:pt x="5472485" y="689289"/>
                </a:lnTo>
                <a:cubicBezTo>
                  <a:pt x="5471434" y="690905"/>
                  <a:pt x="5470986" y="693376"/>
                  <a:pt x="5471326" y="697222"/>
                </a:cubicBezTo>
                <a:cubicBezTo>
                  <a:pt x="5471606" y="703992"/>
                  <a:pt x="5471884" y="710761"/>
                  <a:pt x="5472164" y="717531"/>
                </a:cubicBezTo>
                <a:lnTo>
                  <a:pt x="5468891" y="722494"/>
                </a:lnTo>
                <a:lnTo>
                  <a:pt x="5463081" y="724368"/>
                </a:lnTo>
                <a:lnTo>
                  <a:pt x="5446981" y="752692"/>
                </a:lnTo>
                <a:cubicBezTo>
                  <a:pt x="5454691" y="764380"/>
                  <a:pt x="5422719" y="808083"/>
                  <a:pt x="5417190" y="816346"/>
                </a:cubicBezTo>
                <a:lnTo>
                  <a:pt x="5388958" y="889417"/>
                </a:lnTo>
                <a:cubicBezTo>
                  <a:pt x="5320491" y="969963"/>
                  <a:pt x="5321907" y="1005331"/>
                  <a:pt x="5307044" y="1063288"/>
                </a:cubicBezTo>
                <a:cubicBezTo>
                  <a:pt x="5313332" y="1111028"/>
                  <a:pt x="5317096" y="1110140"/>
                  <a:pt x="5303837" y="1157176"/>
                </a:cubicBezTo>
                <a:cubicBezTo>
                  <a:pt x="5301103" y="1192124"/>
                  <a:pt x="5301884" y="1197232"/>
                  <a:pt x="5286494" y="1210776"/>
                </a:cubicBezTo>
                <a:lnTo>
                  <a:pt x="5282463" y="1301993"/>
                </a:lnTo>
                <a:lnTo>
                  <a:pt x="5252235" y="1360879"/>
                </a:lnTo>
                <a:lnTo>
                  <a:pt x="5244497" y="1404045"/>
                </a:lnTo>
                <a:lnTo>
                  <a:pt x="5223823" y="1429568"/>
                </a:lnTo>
                <a:lnTo>
                  <a:pt x="5224851" y="1430305"/>
                </a:lnTo>
                <a:cubicBezTo>
                  <a:pt x="5226697" y="1432466"/>
                  <a:pt x="5214738" y="1459891"/>
                  <a:pt x="5212394" y="1463304"/>
                </a:cubicBezTo>
                <a:cubicBezTo>
                  <a:pt x="5209912" y="1477394"/>
                  <a:pt x="5213027" y="1501295"/>
                  <a:pt x="5209958" y="1514846"/>
                </a:cubicBezTo>
                <a:lnTo>
                  <a:pt x="5206417" y="1519731"/>
                </a:lnTo>
                <a:lnTo>
                  <a:pt x="5206640" y="1519929"/>
                </a:lnTo>
                <a:cubicBezTo>
                  <a:pt x="5206490" y="1521210"/>
                  <a:pt x="5209710" y="1543635"/>
                  <a:pt x="5207632" y="1546022"/>
                </a:cubicBezTo>
                <a:lnTo>
                  <a:pt x="5212030" y="1578752"/>
                </a:lnTo>
                <a:cubicBezTo>
                  <a:pt x="5206147" y="1605585"/>
                  <a:pt x="5226381" y="1622803"/>
                  <a:pt x="5203533" y="1647555"/>
                </a:cubicBezTo>
                <a:cubicBezTo>
                  <a:pt x="5198128" y="1672675"/>
                  <a:pt x="5203213" y="1694404"/>
                  <a:pt x="5190877" y="1715685"/>
                </a:cubicBezTo>
                <a:cubicBezTo>
                  <a:pt x="5196815" y="1724301"/>
                  <a:pt x="5198098" y="1732435"/>
                  <a:pt x="5184235" y="1740358"/>
                </a:cubicBezTo>
                <a:cubicBezTo>
                  <a:pt x="5182625" y="1763793"/>
                  <a:pt x="5198368" y="1769422"/>
                  <a:pt x="5181475" y="1784314"/>
                </a:cubicBezTo>
                <a:cubicBezTo>
                  <a:pt x="5205987" y="1797417"/>
                  <a:pt x="5195246" y="1798221"/>
                  <a:pt x="5185845" y="1804434"/>
                </a:cubicBezTo>
                <a:lnTo>
                  <a:pt x="5185068" y="1805316"/>
                </a:lnTo>
                <a:lnTo>
                  <a:pt x="5188593" y="1807109"/>
                </a:lnTo>
                <a:lnTo>
                  <a:pt x="5185920" y="1821003"/>
                </a:lnTo>
                <a:lnTo>
                  <a:pt x="5183543" y="1824832"/>
                </a:lnTo>
                <a:cubicBezTo>
                  <a:pt x="5182284" y="1827468"/>
                  <a:pt x="5181937" y="1829219"/>
                  <a:pt x="5182235" y="1830429"/>
                </a:cubicBezTo>
                <a:lnTo>
                  <a:pt x="5182525" y="1830569"/>
                </a:lnTo>
                <a:lnTo>
                  <a:pt x="5180663" y="1835810"/>
                </a:lnTo>
                <a:cubicBezTo>
                  <a:pt x="5176779" y="1844665"/>
                  <a:pt x="5172297" y="1853278"/>
                  <a:pt x="5167452" y="1861483"/>
                </a:cubicBezTo>
                <a:cubicBezTo>
                  <a:pt x="5179827" y="1866643"/>
                  <a:pt x="5166788" y="1884999"/>
                  <a:pt x="5174266" y="1892417"/>
                </a:cubicBezTo>
                <a:lnTo>
                  <a:pt x="5189262" y="1895114"/>
                </a:lnTo>
                <a:lnTo>
                  <a:pt x="5187100" y="1899379"/>
                </a:lnTo>
                <a:lnTo>
                  <a:pt x="5180471" y="1907867"/>
                </a:lnTo>
                <a:cubicBezTo>
                  <a:pt x="5179609" y="1909162"/>
                  <a:pt x="5179647" y="1909994"/>
                  <a:pt x="5181361" y="1910265"/>
                </a:cubicBezTo>
                <a:cubicBezTo>
                  <a:pt x="5180995" y="1914884"/>
                  <a:pt x="5177893" y="1930292"/>
                  <a:pt x="5178268" y="1935584"/>
                </a:cubicBezTo>
                <a:lnTo>
                  <a:pt x="5183619" y="1942021"/>
                </a:lnTo>
                <a:lnTo>
                  <a:pt x="5184480" y="1945112"/>
                </a:lnTo>
                <a:lnTo>
                  <a:pt x="5172776" y="1961162"/>
                </a:lnTo>
                <a:lnTo>
                  <a:pt x="5168513" y="1969445"/>
                </a:lnTo>
                <a:lnTo>
                  <a:pt x="5126597" y="2024270"/>
                </a:lnTo>
                <a:lnTo>
                  <a:pt x="5119528" y="2107942"/>
                </a:lnTo>
                <a:cubicBezTo>
                  <a:pt x="5089290" y="2138038"/>
                  <a:pt x="5110415" y="2159228"/>
                  <a:pt x="5110356" y="2193455"/>
                </a:cubicBezTo>
                <a:cubicBezTo>
                  <a:pt x="5101302" y="2220953"/>
                  <a:pt x="5110381" y="2224200"/>
                  <a:pt x="5104992" y="2260088"/>
                </a:cubicBezTo>
                <a:cubicBezTo>
                  <a:pt x="5096504" y="2291744"/>
                  <a:pt x="5078225" y="2299003"/>
                  <a:pt x="5059439" y="2335735"/>
                </a:cubicBezTo>
                <a:cubicBezTo>
                  <a:pt x="5029465" y="2329020"/>
                  <a:pt x="5058046" y="2407546"/>
                  <a:pt x="5022061" y="2408995"/>
                </a:cubicBezTo>
                <a:cubicBezTo>
                  <a:pt x="5023289" y="2413465"/>
                  <a:pt x="5019654" y="2441580"/>
                  <a:pt x="5022253" y="2445869"/>
                </a:cubicBezTo>
                <a:cubicBezTo>
                  <a:pt x="5022440" y="2449625"/>
                  <a:pt x="5011241" y="2492743"/>
                  <a:pt x="5011426" y="2496499"/>
                </a:cubicBezTo>
                <a:lnTo>
                  <a:pt x="4994224" y="2549900"/>
                </a:lnTo>
                <a:cubicBezTo>
                  <a:pt x="4992353" y="2564757"/>
                  <a:pt x="4998952" y="2582253"/>
                  <a:pt x="4995245" y="2596456"/>
                </a:cubicBezTo>
                <a:lnTo>
                  <a:pt x="4988570" y="2606088"/>
                </a:lnTo>
                <a:cubicBezTo>
                  <a:pt x="4988504" y="2615842"/>
                  <a:pt x="4988436" y="2625597"/>
                  <a:pt x="4988371" y="2635351"/>
                </a:cubicBezTo>
                <a:lnTo>
                  <a:pt x="4983212" y="2665666"/>
                </a:lnTo>
                <a:lnTo>
                  <a:pt x="4968234" y="2715895"/>
                </a:lnTo>
                <a:lnTo>
                  <a:pt x="4975888" y="2725052"/>
                </a:lnTo>
                <a:lnTo>
                  <a:pt x="4980195" y="2726489"/>
                </a:lnTo>
                <a:lnTo>
                  <a:pt x="4976218" y="2740278"/>
                </a:lnTo>
                <a:lnTo>
                  <a:pt x="4980571" y="2751112"/>
                </a:lnTo>
                <a:lnTo>
                  <a:pt x="4973893" y="2760208"/>
                </a:lnTo>
                <a:lnTo>
                  <a:pt x="4979005" y="2790136"/>
                </a:lnTo>
                <a:lnTo>
                  <a:pt x="4986137" y="2804183"/>
                </a:lnTo>
                <a:cubicBezTo>
                  <a:pt x="4986150" y="2811409"/>
                  <a:pt x="4986162" y="2818634"/>
                  <a:pt x="4986175" y="2825860"/>
                </a:cubicBezTo>
                <a:cubicBezTo>
                  <a:pt x="4987474" y="2843788"/>
                  <a:pt x="4992871" y="2886513"/>
                  <a:pt x="4993936" y="2911749"/>
                </a:cubicBezTo>
                <a:cubicBezTo>
                  <a:pt x="4993313" y="2946689"/>
                  <a:pt x="4980300" y="2954448"/>
                  <a:pt x="4992563" y="2977278"/>
                </a:cubicBezTo>
                <a:cubicBezTo>
                  <a:pt x="4985688" y="2983455"/>
                  <a:pt x="4982051" y="2987749"/>
                  <a:pt x="4980516" y="2991092"/>
                </a:cubicBezTo>
                <a:cubicBezTo>
                  <a:pt x="4975910" y="3001119"/>
                  <a:pt x="4990216" y="3002537"/>
                  <a:pt x="4992801" y="3020247"/>
                </a:cubicBezTo>
                <a:cubicBezTo>
                  <a:pt x="4998517" y="3032637"/>
                  <a:pt x="5013148" y="3051512"/>
                  <a:pt x="5014805" y="3065434"/>
                </a:cubicBezTo>
                <a:cubicBezTo>
                  <a:pt x="4998836" y="3057428"/>
                  <a:pt x="5016840" y="3105196"/>
                  <a:pt x="5002733" y="3103777"/>
                </a:cubicBezTo>
                <a:cubicBezTo>
                  <a:pt x="5022381" y="3124610"/>
                  <a:pt x="4997365" y="3128169"/>
                  <a:pt x="5002941" y="3151828"/>
                </a:cubicBezTo>
                <a:cubicBezTo>
                  <a:pt x="5010264" y="3163902"/>
                  <a:pt x="5011356" y="3171780"/>
                  <a:pt x="5002883" y="3180546"/>
                </a:cubicBezTo>
                <a:cubicBezTo>
                  <a:pt x="5038586" y="3236545"/>
                  <a:pt x="5003723" y="3210316"/>
                  <a:pt x="5016711" y="3258677"/>
                </a:cubicBezTo>
                <a:lnTo>
                  <a:pt x="5017918" y="3262610"/>
                </a:lnTo>
                <a:lnTo>
                  <a:pt x="5011672" y="3277179"/>
                </a:lnTo>
                <a:lnTo>
                  <a:pt x="5009344" y="3278130"/>
                </a:lnTo>
                <a:lnTo>
                  <a:pt x="5026770" y="3325671"/>
                </a:lnTo>
                <a:lnTo>
                  <a:pt x="5024571" y="3332072"/>
                </a:lnTo>
                <a:lnTo>
                  <a:pt x="5041705" y="3362948"/>
                </a:lnTo>
                <a:lnTo>
                  <a:pt x="5047477" y="3378959"/>
                </a:lnTo>
                <a:lnTo>
                  <a:pt x="5060758" y="3407057"/>
                </a:lnTo>
                <a:lnTo>
                  <a:pt x="5058968" y="3409825"/>
                </a:lnTo>
                <a:lnTo>
                  <a:pt x="5062667" y="3415218"/>
                </a:lnTo>
                <a:lnTo>
                  <a:pt x="5060928" y="3419880"/>
                </a:lnTo>
                <a:lnTo>
                  <a:pt x="5062923" y="3424545"/>
                </a:lnTo>
                <a:cubicBezTo>
                  <a:pt x="5063537" y="3433967"/>
                  <a:pt x="5063494" y="3466028"/>
                  <a:pt x="5064623" y="3476412"/>
                </a:cubicBezTo>
                <a:lnTo>
                  <a:pt x="5069684" y="3486850"/>
                </a:lnTo>
                <a:lnTo>
                  <a:pt x="5063339" y="3496391"/>
                </a:lnTo>
                <a:lnTo>
                  <a:pt x="5070139" y="3531201"/>
                </a:lnTo>
                <a:lnTo>
                  <a:pt x="5079896" y="3542019"/>
                </a:lnTo>
                <a:lnTo>
                  <a:pt x="5087540" y="3552249"/>
                </a:lnTo>
                <a:lnTo>
                  <a:pt x="5087902" y="3553678"/>
                </a:lnTo>
                <a:lnTo>
                  <a:pt x="5091509" y="3568021"/>
                </a:lnTo>
                <a:lnTo>
                  <a:pt x="5091934" y="3569719"/>
                </a:lnTo>
                <a:lnTo>
                  <a:pt x="5089362" y="3586412"/>
                </a:lnTo>
                <a:lnTo>
                  <a:pt x="5092358" y="3597336"/>
                </a:lnTo>
                <a:lnTo>
                  <a:pt x="5084254" y="3606007"/>
                </a:lnTo>
                <a:cubicBezTo>
                  <a:pt x="5084262" y="3617747"/>
                  <a:pt x="5084273" y="3629488"/>
                  <a:pt x="5084281" y="3641228"/>
                </a:cubicBezTo>
                <a:lnTo>
                  <a:pt x="5091848" y="3653088"/>
                </a:lnTo>
                <a:lnTo>
                  <a:pt x="5097436" y="3664114"/>
                </a:lnTo>
                <a:cubicBezTo>
                  <a:pt x="5097463" y="3664599"/>
                  <a:pt x="5097491" y="3665084"/>
                  <a:pt x="5097518" y="3665569"/>
                </a:cubicBezTo>
                <a:cubicBezTo>
                  <a:pt x="5097915" y="3672776"/>
                  <a:pt x="5096966" y="3688591"/>
                  <a:pt x="5099829" y="3707357"/>
                </a:cubicBezTo>
                <a:cubicBezTo>
                  <a:pt x="5100505" y="3724716"/>
                  <a:pt x="5118078" y="3760234"/>
                  <a:pt x="5114696" y="3778166"/>
                </a:cubicBezTo>
                <a:cubicBezTo>
                  <a:pt x="5141627" y="3845122"/>
                  <a:pt x="5125427" y="3821305"/>
                  <a:pt x="5135379" y="3878222"/>
                </a:cubicBezTo>
                <a:cubicBezTo>
                  <a:pt x="5161519" y="3905047"/>
                  <a:pt x="5125417" y="4015047"/>
                  <a:pt x="5130138" y="4048117"/>
                </a:cubicBezTo>
                <a:cubicBezTo>
                  <a:pt x="5081804" y="4192084"/>
                  <a:pt x="5096262" y="4158987"/>
                  <a:pt x="5090040" y="4219510"/>
                </a:cubicBezTo>
                <a:cubicBezTo>
                  <a:pt x="5104553" y="4280033"/>
                  <a:pt x="5065380" y="4345686"/>
                  <a:pt x="5092812" y="4411258"/>
                </a:cubicBezTo>
                <a:cubicBezTo>
                  <a:pt x="5090630" y="4437329"/>
                  <a:pt x="5083878" y="4473140"/>
                  <a:pt x="5084599" y="4488531"/>
                </a:cubicBezTo>
                <a:cubicBezTo>
                  <a:pt x="5084423" y="4505410"/>
                  <a:pt x="5084248" y="4522289"/>
                  <a:pt x="5084072" y="4539168"/>
                </a:cubicBezTo>
                <a:cubicBezTo>
                  <a:pt x="5072114" y="4567830"/>
                  <a:pt x="5064305" y="4588197"/>
                  <a:pt x="5068936" y="4625153"/>
                </a:cubicBezTo>
                <a:cubicBezTo>
                  <a:pt x="5077433" y="4662889"/>
                  <a:pt x="5065899" y="4679357"/>
                  <a:pt x="5059114" y="4733115"/>
                </a:cubicBezTo>
                <a:cubicBezTo>
                  <a:pt x="5068687" y="4752352"/>
                  <a:pt x="5055370" y="4832308"/>
                  <a:pt x="5037209" y="4844323"/>
                </a:cubicBezTo>
                <a:cubicBezTo>
                  <a:pt x="5033444" y="4857054"/>
                  <a:pt x="5040194" y="4871554"/>
                  <a:pt x="5020638" y="4877992"/>
                </a:cubicBezTo>
                <a:cubicBezTo>
                  <a:pt x="4997151" y="4888353"/>
                  <a:pt x="5034418" y="4931200"/>
                  <a:pt x="5006413" y="4925805"/>
                </a:cubicBezTo>
                <a:cubicBezTo>
                  <a:pt x="5031964" y="4956261"/>
                  <a:pt x="4982840" y="4982633"/>
                  <a:pt x="4971037" y="5009272"/>
                </a:cubicBezTo>
                <a:cubicBezTo>
                  <a:pt x="4973259" y="5034036"/>
                  <a:pt x="4968375" y="5053859"/>
                  <a:pt x="4963105" y="5111369"/>
                </a:cubicBezTo>
                <a:cubicBezTo>
                  <a:pt x="4973224" y="5141336"/>
                  <a:pt x="4937413" y="5161742"/>
                  <a:pt x="4976341" y="5210876"/>
                </a:cubicBezTo>
                <a:cubicBezTo>
                  <a:pt x="4972455" y="5212581"/>
                  <a:pt x="4977054" y="5227501"/>
                  <a:pt x="4980617" y="5269726"/>
                </a:cubicBezTo>
                <a:cubicBezTo>
                  <a:pt x="4984182" y="5311951"/>
                  <a:pt x="4990390" y="5400671"/>
                  <a:pt x="4997733" y="5464225"/>
                </a:cubicBezTo>
                <a:cubicBezTo>
                  <a:pt x="5001765" y="5536542"/>
                  <a:pt x="4990225" y="5517959"/>
                  <a:pt x="5001400" y="5594585"/>
                </a:cubicBezTo>
                <a:cubicBezTo>
                  <a:pt x="4999908" y="5619318"/>
                  <a:pt x="4974042" y="5647975"/>
                  <a:pt x="4983700" y="5667896"/>
                </a:cubicBezTo>
                <a:cubicBezTo>
                  <a:pt x="4976834" y="5696311"/>
                  <a:pt x="4975579" y="5738356"/>
                  <a:pt x="4968506" y="5769225"/>
                </a:cubicBezTo>
                <a:cubicBezTo>
                  <a:pt x="4968926" y="5787258"/>
                  <a:pt x="4969344" y="5805291"/>
                  <a:pt x="4969765" y="5823324"/>
                </a:cubicBezTo>
                <a:cubicBezTo>
                  <a:pt x="4966122" y="5853058"/>
                  <a:pt x="4965608" y="5838948"/>
                  <a:pt x="4966129" y="5862699"/>
                </a:cubicBezTo>
                <a:lnTo>
                  <a:pt x="4970695" y="5906467"/>
                </a:lnTo>
                <a:lnTo>
                  <a:pt x="4991568" y="5939847"/>
                </a:lnTo>
                <a:cubicBezTo>
                  <a:pt x="4998848" y="5955713"/>
                  <a:pt x="4974731" y="5940131"/>
                  <a:pt x="4986815" y="5973994"/>
                </a:cubicBezTo>
                <a:cubicBezTo>
                  <a:pt x="4961187" y="5997051"/>
                  <a:pt x="4983444" y="6032039"/>
                  <a:pt x="4987776" y="6089693"/>
                </a:cubicBezTo>
                <a:lnTo>
                  <a:pt x="4991621" y="6224938"/>
                </a:lnTo>
                <a:cubicBezTo>
                  <a:pt x="4988442" y="6270972"/>
                  <a:pt x="5008962" y="6317522"/>
                  <a:pt x="5017157" y="6370251"/>
                </a:cubicBezTo>
                <a:cubicBezTo>
                  <a:pt x="5025353" y="6422980"/>
                  <a:pt x="5039938" y="6490855"/>
                  <a:pt x="5040797" y="6541313"/>
                </a:cubicBezTo>
                <a:cubicBezTo>
                  <a:pt x="5039898" y="6576319"/>
                  <a:pt x="5031912" y="6591883"/>
                  <a:pt x="5045375" y="6640957"/>
                </a:cubicBezTo>
                <a:cubicBezTo>
                  <a:pt x="5057505" y="6669536"/>
                  <a:pt x="5052276" y="6675394"/>
                  <a:pt x="5058442" y="6705297"/>
                </a:cubicBezTo>
                <a:cubicBezTo>
                  <a:pt x="5057367" y="6727133"/>
                  <a:pt x="5067901" y="6732087"/>
                  <a:pt x="5071125" y="6759582"/>
                </a:cubicBezTo>
                <a:cubicBezTo>
                  <a:pt x="5055614" y="6796071"/>
                  <a:pt x="5051656" y="6769544"/>
                  <a:pt x="5069172" y="6817746"/>
                </a:cubicBezTo>
                <a:cubicBezTo>
                  <a:pt x="5060956" y="6828354"/>
                  <a:pt x="5064525" y="6836369"/>
                  <a:pt x="5072322" y="6843646"/>
                </a:cubicBezTo>
                <a:lnTo>
                  <a:pt x="5091388" y="6857998"/>
                </a:lnTo>
                <a:lnTo>
                  <a:pt x="6096000" y="6857998"/>
                </a:lnTo>
                <a:lnTo>
                  <a:pt x="6096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2D7E21-5FD1-7B45-A662-7550F40A22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9600"/>
            <a:ext cx="3739341" cy="1330839"/>
          </a:xfrm>
        </p:spPr>
        <p:txBody>
          <a:bodyPr>
            <a:normAutofit/>
          </a:bodyPr>
          <a:lstStyle/>
          <a:p>
            <a:r>
              <a:rPr lang="en-US"/>
              <a:t>Economic Indicators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F69474-B30A-5B42-822B-DEE4B93BF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2366" y="2194102"/>
            <a:ext cx="3427001" cy="3908586"/>
          </a:xfrm>
        </p:spPr>
        <p:txBody>
          <a:bodyPr>
            <a:normAutofit/>
          </a:bodyPr>
          <a:lstStyle/>
          <a:p>
            <a:r>
              <a:rPr lang="en-US" sz="2000"/>
              <a:t>Gross National Product (GNP): A countries total economic output</a:t>
            </a:r>
          </a:p>
          <a:p>
            <a:r>
              <a:rPr lang="en-US" sz="2000"/>
              <a:t>Consumer Price Index (CPI): a measure of the price of goods and services</a:t>
            </a:r>
          </a:p>
          <a:p>
            <a:pPr lvl="1"/>
            <a:r>
              <a:rPr lang="en-US" sz="2000"/>
              <a:t>The imaginary market basket</a:t>
            </a:r>
          </a:p>
          <a:p>
            <a:endParaRPr lang="en-US" sz="2000"/>
          </a:p>
        </p:txBody>
      </p:sp>
      <p:pic>
        <p:nvPicPr>
          <p:cNvPr id="1026" name="Picture 2" descr="Graph of CUSR0000SA0">
            <a:extLst>
              <a:ext uri="{FF2B5EF4-FFF2-40B4-BE49-F238E27FC236}">
                <a16:creationId xmlns:a16="http://schemas.microsoft.com/office/drawing/2014/main" id="{069C5459-F9EF-434B-B795-31434BA483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5706" y="954058"/>
            <a:ext cx="8817765" cy="4408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0293620C-2905-1047-90E8-3DD32A95D7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1757" y="4330886"/>
            <a:ext cx="6315103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3B68C3E-EAF7-2144-B9E5-D9055A515182}"/>
              </a:ext>
            </a:extLst>
          </p:cNvPr>
          <p:cNvSpPr txBox="1"/>
          <p:nvPr/>
        </p:nvSpPr>
        <p:spPr>
          <a:xfrm>
            <a:off x="5321808" y="4846319"/>
            <a:ext cx="651052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t"/>
            <a:r>
              <a:rPr lang="en-US" dirty="0">
                <a:effectLst/>
                <a:latin typeface="Source Sans Pro Web" panose="020B0503030403020204" pitchFamily="34" charset="0"/>
              </a:rPr>
              <a:t>All items in U.S. city average, all urban consumers, seasonally adjusted</a:t>
            </a:r>
          </a:p>
          <a:p>
            <a:pPr algn="l" fontAlgn="t"/>
            <a:r>
              <a:rPr lang="en-US" dirty="0">
                <a:effectLst/>
                <a:latin typeface="Source Sans Pro Web" panose="020B0503030403020204" pitchFamily="34" charset="0"/>
                <a:hlinkClick r:id="rId3"/>
              </a:rPr>
              <a:t>https://data.bls.gov/pdq/SurveyOutputServlet</a:t>
            </a:r>
            <a:endParaRPr lang="en-US" dirty="0">
              <a:latin typeface="Source Sans Pro Web" panose="020B0503030403020204" pitchFamily="34" charset="0"/>
            </a:endParaRPr>
          </a:p>
          <a:p>
            <a:pPr algn="l" fontAlgn="t"/>
            <a:endParaRPr lang="en-US" dirty="0">
              <a:effectLst/>
              <a:latin typeface="Source Sans Pro Web" panose="020B05030304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9010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DA0991-B8BD-8B44-996F-BBD112205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2741"/>
            <a:ext cx="3999971" cy="1690798"/>
          </a:xfrm>
        </p:spPr>
        <p:txBody>
          <a:bodyPr>
            <a:normAutofit/>
          </a:bodyPr>
          <a:lstStyle/>
          <a:p>
            <a:r>
              <a:rPr lang="en-US" sz="4000"/>
              <a:t>Monitoring Cycles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4780C-4C2F-F445-B976-D849ADB72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00475"/>
            <a:ext cx="3999971" cy="3721829"/>
          </a:xfrm>
        </p:spPr>
        <p:txBody>
          <a:bodyPr>
            <a:normAutofit/>
          </a:bodyPr>
          <a:lstStyle/>
          <a:p>
            <a:r>
              <a:rPr lang="en-US" sz="2000" dirty="0"/>
              <a:t>Educational leaders must be aware of cycles</a:t>
            </a:r>
          </a:p>
          <a:p>
            <a:pPr lvl="1"/>
            <a:r>
              <a:rPr lang="en-US" sz="2000" dirty="0"/>
              <a:t>The news</a:t>
            </a:r>
          </a:p>
          <a:p>
            <a:pPr lvl="1"/>
            <a:r>
              <a:rPr lang="en-US" sz="2000" dirty="0"/>
              <a:t>Industry publications</a:t>
            </a:r>
          </a:p>
          <a:p>
            <a:pPr lvl="1"/>
            <a:r>
              <a:rPr lang="en-US" sz="2000" dirty="0"/>
              <a:t>Sub-division reports</a:t>
            </a:r>
          </a:p>
          <a:p>
            <a:pPr lvl="1"/>
            <a:r>
              <a:rPr lang="en-US" sz="2000" dirty="0"/>
              <a:t>Home sales</a:t>
            </a:r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9017C647-83A0-DC4E-9347-EF0228B51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5933" y="578133"/>
            <a:ext cx="3325118" cy="33251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30A85D4-0A1D-454C-AFEA-288FE10EE9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2469" y="578133"/>
            <a:ext cx="3325118" cy="3325118"/>
          </a:xfrm>
          <a:prstGeom prst="rect">
            <a:avLst/>
          </a:prstGeom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116F17E6-CD6B-BE4E-A928-F731F572B2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1604" y="4139118"/>
            <a:ext cx="2152419" cy="2152419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2B2EA36-6E8C-B643-82D3-8DE1A3A279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8164" y="4136997"/>
            <a:ext cx="2152419" cy="2152419"/>
          </a:xfrm>
          <a:prstGeom prst="rect">
            <a:avLst/>
          </a:prstGeom>
        </p:spPr>
      </p:pic>
      <p:pic>
        <p:nvPicPr>
          <p:cNvPr id="2050" name="Picture 2" descr="Texas Border Business | We Promote Commerce at All Levels">
            <a:extLst>
              <a:ext uri="{FF2B5EF4-FFF2-40B4-BE49-F238E27FC236}">
                <a16:creationId xmlns:a16="http://schemas.microsoft.com/office/drawing/2014/main" id="{9079EC4B-D876-5747-9544-2244A316EA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845167" y="4134863"/>
            <a:ext cx="2152419" cy="2152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658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9D9AB-1AE7-3A4C-B3B8-4434B21366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Right now…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DCAD6B-0F24-6B41-84B3-8A9A1063F7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What is the unemployment rate in the U.S.? How about inflation? </a:t>
            </a:r>
          </a:p>
          <a:p>
            <a:r>
              <a:rPr lang="en-US" dirty="0"/>
              <a:t>How about Mission-McAllen-Edinburg? </a:t>
            </a:r>
          </a:p>
          <a:p>
            <a:r>
              <a:rPr lang="en-US" dirty="0"/>
              <a:t>Home sales and building in the RGV?</a:t>
            </a:r>
          </a:p>
          <a:p>
            <a:r>
              <a:rPr lang="en-US" dirty="0"/>
              <a:t>Restaurants and retail figures? </a:t>
            </a:r>
          </a:p>
          <a:p>
            <a:endParaRPr lang="en-US" dirty="0"/>
          </a:p>
          <a:p>
            <a:r>
              <a:rPr lang="en-US" dirty="0"/>
              <a:t>Things are weird… </a:t>
            </a:r>
          </a:p>
          <a:p>
            <a:pPr lvl="1"/>
            <a:r>
              <a:rPr lang="en-US" dirty="0"/>
              <a:t>“Pandemic recession stands apart from others: much sharper, shorter-lived decline and steeper recovery” </a:t>
            </a:r>
          </a:p>
          <a:p>
            <a:pPr lvl="1"/>
            <a:r>
              <a:rPr lang="en-US" dirty="0"/>
              <a:t>“Unlike Great Recession, house prices soared”</a:t>
            </a:r>
          </a:p>
          <a:p>
            <a:pPr lvl="1"/>
            <a:r>
              <a:rPr lang="en-US" dirty="0"/>
              <a:t>“Unusual for a recession, personal income rose”  (Dallas FED, 2022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0891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496FB-AC39-484A-BF81-8F0F7A163F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Demographics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4627C-F4B7-5640-9B6A-4A86A7EDFE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789932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Long-term changes </a:t>
            </a:r>
          </a:p>
          <a:p>
            <a:pPr lvl="1"/>
            <a:r>
              <a:rPr lang="en-US" dirty="0"/>
              <a:t>An aging population</a:t>
            </a:r>
          </a:p>
          <a:p>
            <a:pPr lvl="1"/>
            <a:r>
              <a:rPr lang="en-US" dirty="0"/>
              <a:t>Minority majority </a:t>
            </a:r>
          </a:p>
          <a:p>
            <a:pPr lvl="1"/>
            <a:r>
              <a:rPr lang="en-US" dirty="0"/>
              <a:t>Immigration and migration</a:t>
            </a:r>
          </a:p>
          <a:p>
            <a:pPr lvl="1"/>
            <a:r>
              <a:rPr lang="en-US" dirty="0"/>
              <a:t>Suburbanization</a:t>
            </a:r>
          </a:p>
          <a:p>
            <a:pPr lvl="1"/>
            <a:endParaRPr lang="en-US" dirty="0"/>
          </a:p>
          <a:p>
            <a:r>
              <a:rPr lang="en-US" dirty="0"/>
              <a:t>Short term changes</a:t>
            </a:r>
          </a:p>
          <a:p>
            <a:pPr lvl="1"/>
            <a:r>
              <a:rPr lang="en-US" dirty="0"/>
              <a:t>Child poverty level steady at about 20% until 2021 when it hit 12%, back to 17% now., </a:t>
            </a:r>
          </a:p>
          <a:p>
            <a:pPr lvl="1"/>
            <a:r>
              <a:rPr lang="en-US" dirty="0"/>
              <a:t>Home sale boom</a:t>
            </a:r>
          </a:p>
          <a:p>
            <a:pPr lvl="1"/>
            <a:r>
              <a:rPr lang="en-US" dirty="0"/>
              <a:t>No pandemic baby boom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4848D9-17C1-ED49-8BD7-AC58CD8A15C8}"/>
              </a:ext>
            </a:extLst>
          </p:cNvPr>
          <p:cNvSpPr txBox="1"/>
          <p:nvPr/>
        </p:nvSpPr>
        <p:spPr>
          <a:xfrm>
            <a:off x="6411630" y="2505670"/>
            <a:ext cx="47594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sz="3600" dirty="0"/>
              <a:t>“Texas job growth fueled by domestic migration, which accelerated in pandemic” (Dallas FED, 2022)</a:t>
            </a:r>
          </a:p>
        </p:txBody>
      </p:sp>
    </p:spTree>
    <p:extLst>
      <p:ext uri="{BB962C8B-B14F-4D97-AF65-F5344CB8AC3E}">
        <p14:creationId xmlns:p14="http://schemas.microsoft.com/office/powerpoint/2010/main" val="42831732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sweet&#10;&#10;Description automatically generated">
            <a:extLst>
              <a:ext uri="{FF2B5EF4-FFF2-40B4-BE49-F238E27FC236}">
                <a16:creationId xmlns:a16="http://schemas.microsoft.com/office/drawing/2014/main" id="{0AA33378-8BD0-7F44-9221-1860005F48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8658" r="-1" b="7365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E8D2E83-FB3A-40E7-A9E5-7AB389D612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23809"/>
            <a:ext cx="11016943" cy="2262375"/>
          </a:xfrm>
          <a:custGeom>
            <a:avLst/>
            <a:gdLst>
              <a:gd name="connsiteX0" fmla="*/ 0 w 11016943"/>
              <a:gd name="connsiteY0" fmla="*/ 0 h 2262375"/>
              <a:gd name="connsiteX1" fmla="*/ 9969166 w 11016943"/>
              <a:gd name="connsiteY1" fmla="*/ 0 h 2262375"/>
              <a:gd name="connsiteX2" fmla="*/ 11016943 w 11016943"/>
              <a:gd name="connsiteY2" fmla="*/ 2262375 h 2262375"/>
              <a:gd name="connsiteX3" fmla="*/ 4942050 w 11016943"/>
              <a:gd name="connsiteY3" fmla="*/ 2262375 h 2262375"/>
              <a:gd name="connsiteX4" fmla="*/ 4582160 w 11016943"/>
              <a:gd name="connsiteY4" fmla="*/ 2262375 h 2262375"/>
              <a:gd name="connsiteX5" fmla="*/ 0 w 11016943"/>
              <a:gd name="connsiteY5" fmla="*/ 2262375 h 2262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1016943" h="2262375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chemeClr val="bg1">
              <a:lumMod val="85000"/>
              <a:lumOff val="15000"/>
              <a:alpha val="8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B088DA4-1172-734D-ADFC-A30F9B1DDD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8062" y="4185749"/>
            <a:ext cx="9265771" cy="622836"/>
          </a:xfrm>
        </p:spPr>
        <p:txBody>
          <a:bodyPr>
            <a:normAutofit/>
          </a:bodyPr>
          <a:lstStyle/>
          <a:p>
            <a:r>
              <a:rPr lang="en-US" sz="3600"/>
              <a:t>Why the Business Cycle matters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9493A-5AC4-4846-8BA1-EB2D542C32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8063" y="4856921"/>
            <a:ext cx="9565028" cy="1249240"/>
          </a:xfrm>
        </p:spPr>
        <p:txBody>
          <a:bodyPr>
            <a:normAutofit/>
          </a:bodyPr>
          <a:lstStyle/>
          <a:p>
            <a:r>
              <a:rPr lang="en-US" sz="1800"/>
              <a:t>Budgets are driven by taxes</a:t>
            </a:r>
          </a:p>
          <a:p>
            <a:r>
              <a:rPr lang="en-US" sz="1800"/>
              <a:t>Booms and busts must be accounted for</a:t>
            </a:r>
          </a:p>
          <a:p>
            <a:r>
              <a:rPr lang="en-US" sz="1800"/>
              <a:t>Rarely do budget cuts come with less work to be done</a:t>
            </a:r>
          </a:p>
          <a:p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958903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DBC8166-481C-4473-95F5-9A5B9073B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5A5CE6E-90AF-4D43-A014-1F9EC83EB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4512467" cy="6858000"/>
          </a:xfrm>
          <a:custGeom>
            <a:avLst/>
            <a:gdLst>
              <a:gd name="connsiteX0" fmla="*/ 0 w 4512467"/>
              <a:gd name="connsiteY0" fmla="*/ 0 h 6858000"/>
              <a:gd name="connsiteX1" fmla="*/ 2579526 w 4512467"/>
              <a:gd name="connsiteY1" fmla="*/ 0 h 6858000"/>
              <a:gd name="connsiteX2" fmla="*/ 2583267 w 4512467"/>
              <a:gd name="connsiteY2" fmla="*/ 2151 h 6858000"/>
              <a:gd name="connsiteX3" fmla="*/ 4512467 w 4512467"/>
              <a:gd name="connsiteY3" fmla="*/ 3429000 h 6858000"/>
              <a:gd name="connsiteX4" fmla="*/ 2583267 w 4512467"/>
              <a:gd name="connsiteY4" fmla="*/ 6855849 h 6858000"/>
              <a:gd name="connsiteX5" fmla="*/ 2579526 w 4512467"/>
              <a:gd name="connsiteY5" fmla="*/ 6858000 h 6858000"/>
              <a:gd name="connsiteX6" fmla="*/ 0 w 451246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12467" h="6858000">
                <a:moveTo>
                  <a:pt x="0" y="0"/>
                </a:moveTo>
                <a:lnTo>
                  <a:pt x="2579526" y="0"/>
                </a:lnTo>
                <a:lnTo>
                  <a:pt x="2583267" y="2151"/>
                </a:lnTo>
                <a:cubicBezTo>
                  <a:pt x="3739868" y="704919"/>
                  <a:pt x="4512467" y="1976735"/>
                  <a:pt x="4512467" y="3429000"/>
                </a:cubicBezTo>
                <a:cubicBezTo>
                  <a:pt x="4512467" y="4881266"/>
                  <a:pt x="3739868" y="6153081"/>
                  <a:pt x="2583267" y="6855849"/>
                </a:cubicBezTo>
                <a:lnTo>
                  <a:pt x="257952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93D313-C668-874D-BFC7-AC32EABB5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43467"/>
            <a:ext cx="2951205" cy="5571066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That ask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F59E22E-AC35-4D2D-A1F0-BA85D75DB9B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2691880"/>
              </p:ext>
            </p:extLst>
          </p:nvPr>
        </p:nvGraphicFramePr>
        <p:xfrm>
          <a:off x="5207640" y="643466"/>
          <a:ext cx="6291714" cy="5530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69655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3CD251C-A887-4D2F-925B-FC0971985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1">
            <a:extLst>
              <a:ext uri="{FF2B5EF4-FFF2-40B4-BE49-F238E27FC236}">
                <a16:creationId xmlns:a16="http://schemas.microsoft.com/office/drawing/2014/main" id="{B19D093C-27FB-4032-B282-42C4563F2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694548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263D6E-97BA-8849-8910-35DE4A6A0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290" y="1780661"/>
            <a:ext cx="3582073" cy="1463472"/>
          </a:xfrm>
        </p:spPr>
        <p:txBody>
          <a:bodyPr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Reading between the lines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5EE815E-1BD3-4777-B652-6D98825BF6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67290" y="681628"/>
            <a:ext cx="1128382" cy="847206"/>
            <a:chOff x="668003" y="1684057"/>
            <a:chExt cx="1128382" cy="847206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E6692982-4A7D-4392-87CD-F0CD4B027D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68003" y="1935883"/>
              <a:ext cx="675351" cy="595380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196485F7-F277-4123-AC53-98EA4C8587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245893" y="1684057"/>
              <a:ext cx="550492" cy="485306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DB82D2-6433-C94D-A85A-D61DEA866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7290" y="3383121"/>
            <a:ext cx="3582072" cy="2793251"/>
          </a:xfrm>
        </p:spPr>
        <p:txBody>
          <a:bodyPr anchor="t">
            <a:normAutofit/>
          </a:bodyPr>
          <a:lstStyle/>
          <a:p>
            <a:r>
              <a:rPr lang="en-US" sz="2000">
                <a:solidFill>
                  <a:schemeClr val="bg1"/>
                </a:solidFill>
              </a:rPr>
              <a:t>These topics are politically charged</a:t>
            </a:r>
          </a:p>
          <a:p>
            <a:r>
              <a:rPr lang="en-US" sz="2000">
                <a:solidFill>
                  <a:schemeClr val="bg1"/>
                </a:solidFill>
              </a:rPr>
              <a:t>Educational leaders have to read the tea leaves</a:t>
            </a:r>
          </a:p>
        </p:txBody>
      </p:sp>
      <p:pic>
        <p:nvPicPr>
          <p:cNvPr id="4" name="Content Placeholder 6" descr="Text&#10;&#10;Description automatically generated">
            <a:extLst>
              <a:ext uri="{FF2B5EF4-FFF2-40B4-BE49-F238E27FC236}">
                <a16:creationId xmlns:a16="http://schemas.microsoft.com/office/drawing/2014/main" id="{E708F653-72E0-6448-87D2-6B28C1A5B8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16652" y="1296582"/>
            <a:ext cx="6642532" cy="36866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6EEE74-7A9E-6D44-A826-54C9DDBE79ED}"/>
              </a:ext>
            </a:extLst>
          </p:cNvPr>
          <p:cNvSpPr txBox="1"/>
          <p:nvPr/>
        </p:nvSpPr>
        <p:spPr>
          <a:xfrm>
            <a:off x="5116652" y="4614525"/>
            <a:ext cx="6642532" cy="368660"/>
          </a:xfrm>
          <a:prstGeom prst="rect">
            <a:avLst/>
          </a:prstGeom>
          <a:solidFill>
            <a:srgbClr val="000000">
              <a:alpha val="50000"/>
            </a:srgbClr>
          </a:solidFill>
          <a:ln>
            <a:noFill/>
          </a:ln>
        </p:spPr>
        <p:txBody>
          <a:bodyPr wrap="square">
            <a:noAutofit/>
          </a:bodyPr>
          <a:lstStyle/>
          <a:p>
            <a:pPr algn="ctr">
              <a:spcAft>
                <a:spcPts val="600"/>
              </a:spcAft>
            </a:pPr>
            <a:r>
              <a:rPr lang="en-US" sz="1300">
                <a:solidFill>
                  <a:srgbClr val="FFFFFF"/>
                </a:solidFill>
              </a:rPr>
              <a:t>(Fowler, 2013)</a:t>
            </a:r>
          </a:p>
        </p:txBody>
      </p:sp>
    </p:spTree>
    <p:extLst>
      <p:ext uri="{BB962C8B-B14F-4D97-AF65-F5344CB8AC3E}">
        <p14:creationId xmlns:p14="http://schemas.microsoft.com/office/powerpoint/2010/main" val="17457933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66655D-4306-6949-92E4-1D4E1243D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42FCD1-7FA1-E84E-AFF3-37F0CFB2E1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Dallas Federal Bank. (2022) 2022 Outlook. </a:t>
            </a:r>
            <a:r>
              <a:rPr lang="en-US" dirty="0">
                <a:hlinkClick r:id="rId2"/>
              </a:rPr>
              <a:t>https://www.dallasfed.org/-/media/Documents/research/events/2022/22txoutlook.pdf</a:t>
            </a:r>
            <a:r>
              <a:rPr lang="en-US" dirty="0"/>
              <a:t>   </a:t>
            </a:r>
          </a:p>
          <a:p>
            <a:pPr marL="0" indent="0">
              <a:buNone/>
            </a:pPr>
            <a:r>
              <a:rPr lang="en-US" dirty="0"/>
              <a:t>Fowler, F. C. (2013). Policy Studies for Educational Leaders: An Introduction. United States: Merrill.</a:t>
            </a:r>
          </a:p>
          <a:p>
            <a:pPr marL="0" indent="0">
              <a:buNone/>
            </a:pPr>
            <a:r>
              <a:rPr lang="en-US" dirty="0"/>
              <a:t>U.S. BUREAU OF LABOR STATISTICS (2022) Custom Report.  </a:t>
            </a:r>
            <a:r>
              <a:rPr lang="en-US" dirty="0">
                <a:hlinkClick r:id="rId3"/>
              </a:rPr>
              <a:t>Https://Data.Bls.Gov/Pdq/Surveyoutputservlet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35481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721496-B86F-8E45-8BC1-E207C1B52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6428" y="62756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/>
              <a:t>Big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946B11-C95D-3246-B144-F1CF87FCDE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6429" y="2278173"/>
            <a:ext cx="6467867" cy="3450613"/>
          </a:xfrm>
        </p:spPr>
        <p:txBody>
          <a:bodyPr anchor="ctr">
            <a:normAutofit/>
          </a:bodyPr>
          <a:lstStyle/>
          <a:p>
            <a:r>
              <a:rPr lang="en-US" sz="2400"/>
              <a:t>Why does the economy and demographics matter to education? </a:t>
            </a:r>
          </a:p>
          <a:p>
            <a:r>
              <a:rPr lang="en-US" sz="2400"/>
              <a:t>Why should educational leaders be tuned in to such changes?</a:t>
            </a:r>
          </a:p>
        </p:txBody>
      </p:sp>
      <p:sp>
        <p:nvSpPr>
          <p:cNvPr id="14" name="Rectangle 9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88880" y="0"/>
            <a:ext cx="210312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1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15400" y="2358913"/>
            <a:ext cx="2140172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6" descr="Head with Gears">
            <a:extLst>
              <a:ext uri="{FF2B5EF4-FFF2-40B4-BE49-F238E27FC236}">
                <a16:creationId xmlns:a16="http://schemas.microsoft.com/office/drawing/2014/main" id="{E3BDCF57-B255-4E83-B195-949EBAAAC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454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7C865-80C8-C343-88A7-7F69CA3420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3693919"/>
          </a:xfrm>
        </p:spPr>
        <p:txBody>
          <a:bodyPr>
            <a:noAutofit/>
          </a:bodyPr>
          <a:lstStyle/>
          <a:p>
            <a:pPr algn="ctr"/>
            <a:r>
              <a:rPr lang="en-US" sz="14900" b="1" dirty="0">
                <a:latin typeface="Aharoni" panose="02010803020104030203" pitchFamily="2" charset="-79"/>
                <a:cs typeface="Aharoni" panose="02010803020104030203" pitchFamily="2" charset="-79"/>
              </a:rPr>
              <a:t>Time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922E3C2D-8226-F846-83FD-E1B26F067D00}"/>
              </a:ext>
            </a:extLst>
          </p:cNvPr>
          <p:cNvSpPr txBox="1">
            <a:spLocks/>
          </p:cNvSpPr>
          <p:nvPr/>
        </p:nvSpPr>
        <p:spPr>
          <a:xfrm>
            <a:off x="1740876" y="2404947"/>
            <a:ext cx="8651631" cy="36939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Policy does not emerge out of nowhere; policy is created by and in response to social settings. Knowing what comes next gives you time to plan for the future.</a:t>
            </a:r>
          </a:p>
        </p:txBody>
      </p:sp>
    </p:spTree>
    <p:extLst>
      <p:ext uri="{BB962C8B-B14F-4D97-AF65-F5344CB8AC3E}">
        <p14:creationId xmlns:p14="http://schemas.microsoft.com/office/powerpoint/2010/main" val="1352060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9A4632-B479-AD45-95AC-8D8F747C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Local changes in K-12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27191-0792-6C44-BB88-EDB7DBA6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32162" y="2897242"/>
            <a:ext cx="3992651" cy="3567173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400" b="1" dirty="0"/>
              <a:t>Challenges</a:t>
            </a:r>
          </a:p>
          <a:p>
            <a:r>
              <a:rPr lang="en-US" sz="2400" dirty="0"/>
              <a:t>The rise of charter schools</a:t>
            </a:r>
          </a:p>
          <a:p>
            <a:r>
              <a:rPr lang="en-US" sz="2400" dirty="0"/>
              <a:t>Shifting demographics</a:t>
            </a:r>
          </a:p>
          <a:p>
            <a:r>
              <a:rPr lang="en-US" sz="2400" dirty="0"/>
              <a:t>Changes in birth rates</a:t>
            </a:r>
          </a:p>
          <a:p>
            <a:r>
              <a:rPr lang="en-US" sz="2400" dirty="0"/>
              <a:t>Employment rates</a:t>
            </a:r>
          </a:p>
          <a:p>
            <a:endParaRPr lang="en-US" sz="2400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639A84F-A954-0D46-BCED-728C45D3BF3B}"/>
              </a:ext>
            </a:extLst>
          </p:cNvPr>
          <p:cNvSpPr txBox="1">
            <a:spLocks/>
          </p:cNvSpPr>
          <p:nvPr/>
        </p:nvSpPr>
        <p:spPr>
          <a:xfrm>
            <a:off x="6090854" y="2723160"/>
            <a:ext cx="3992651" cy="35671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/>
              <a:t>Responses</a:t>
            </a:r>
          </a:p>
          <a:p>
            <a:r>
              <a:rPr lang="en-US" sz="2400" dirty="0"/>
              <a:t>______________________</a:t>
            </a:r>
          </a:p>
          <a:p>
            <a:r>
              <a:rPr lang="en-US" sz="2400" dirty="0"/>
              <a:t>______________________</a:t>
            </a:r>
          </a:p>
          <a:p>
            <a:r>
              <a:rPr lang="en-US" sz="2400" dirty="0"/>
              <a:t>______________________</a:t>
            </a:r>
          </a:p>
          <a:p>
            <a:r>
              <a:rPr lang="en-US" sz="2400" dirty="0"/>
              <a:t>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1352306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6B332A4-D438-4773-A77F-5ED49A448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953768" y="0"/>
            <a:ext cx="8284464" cy="6858000"/>
          </a:xfrm>
          <a:custGeom>
            <a:avLst/>
            <a:gdLst>
              <a:gd name="connsiteX0" fmla="*/ 1818109 w 8284464"/>
              <a:gd name="connsiteY0" fmla="*/ 0 h 6858000"/>
              <a:gd name="connsiteX1" fmla="*/ 6466355 w 8284464"/>
              <a:gd name="connsiteY1" fmla="*/ 0 h 6858000"/>
              <a:gd name="connsiteX2" fmla="*/ 6620596 w 8284464"/>
              <a:gd name="connsiteY2" fmla="*/ 109683 h 6858000"/>
              <a:gd name="connsiteX3" fmla="*/ 8284464 w 8284464"/>
              <a:gd name="connsiteY3" fmla="*/ 3429000 h 6858000"/>
              <a:gd name="connsiteX4" fmla="*/ 6620596 w 8284464"/>
              <a:gd name="connsiteY4" fmla="*/ 6748318 h 6858000"/>
              <a:gd name="connsiteX5" fmla="*/ 6466355 w 8284464"/>
              <a:gd name="connsiteY5" fmla="*/ 6858000 h 6858000"/>
              <a:gd name="connsiteX6" fmla="*/ 1818109 w 8284464"/>
              <a:gd name="connsiteY6" fmla="*/ 6858000 h 6858000"/>
              <a:gd name="connsiteX7" fmla="*/ 1663869 w 8284464"/>
              <a:gd name="connsiteY7" fmla="*/ 6748318 h 6858000"/>
              <a:gd name="connsiteX8" fmla="*/ 0 w 8284464"/>
              <a:gd name="connsiteY8" fmla="*/ 3429000 h 6858000"/>
              <a:gd name="connsiteX9" fmla="*/ 1663869 w 8284464"/>
              <a:gd name="connsiteY9" fmla="*/ 10968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8284464" h="6858000">
                <a:moveTo>
                  <a:pt x="1818109" y="0"/>
                </a:moveTo>
                <a:lnTo>
                  <a:pt x="6466355" y="0"/>
                </a:lnTo>
                <a:lnTo>
                  <a:pt x="6620596" y="109683"/>
                </a:lnTo>
                <a:cubicBezTo>
                  <a:pt x="7630666" y="865069"/>
                  <a:pt x="8284464" y="2070683"/>
                  <a:pt x="8284464" y="3429000"/>
                </a:cubicBezTo>
                <a:cubicBezTo>
                  <a:pt x="8284464" y="4787317"/>
                  <a:pt x="7630666" y="5992931"/>
                  <a:pt x="6620596" y="6748318"/>
                </a:cubicBezTo>
                <a:lnTo>
                  <a:pt x="6466355" y="6858000"/>
                </a:lnTo>
                <a:lnTo>
                  <a:pt x="1818109" y="6858000"/>
                </a:lnTo>
                <a:lnTo>
                  <a:pt x="1663869" y="6748318"/>
                </a:lnTo>
                <a:cubicBezTo>
                  <a:pt x="653798" y="5992931"/>
                  <a:pt x="0" y="4787317"/>
                  <a:pt x="0" y="3429000"/>
                </a:cubicBezTo>
                <a:cubicBezTo>
                  <a:pt x="0" y="2070683"/>
                  <a:pt x="653798" y="865069"/>
                  <a:pt x="1663869" y="10968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DF9AD32D-FF05-44F4-BD4D-9CEE89B71E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18360" y="0"/>
            <a:ext cx="7955280" cy="6858000"/>
          </a:xfrm>
          <a:custGeom>
            <a:avLst/>
            <a:gdLst>
              <a:gd name="connsiteX0" fmla="*/ 1962423 w 7955280"/>
              <a:gd name="connsiteY0" fmla="*/ 0 h 6858000"/>
              <a:gd name="connsiteX1" fmla="*/ 5992858 w 7955280"/>
              <a:gd name="connsiteY1" fmla="*/ 0 h 6858000"/>
              <a:gd name="connsiteX2" fmla="*/ 6040191 w 7955280"/>
              <a:gd name="connsiteY2" fmla="*/ 27216 h 6858000"/>
              <a:gd name="connsiteX3" fmla="*/ 7955280 w 7955280"/>
              <a:gd name="connsiteY3" fmla="*/ 3429000 h 6858000"/>
              <a:gd name="connsiteX4" fmla="*/ 6040191 w 7955280"/>
              <a:gd name="connsiteY4" fmla="*/ 6830784 h 6858000"/>
              <a:gd name="connsiteX5" fmla="*/ 5992858 w 7955280"/>
              <a:gd name="connsiteY5" fmla="*/ 6858000 h 6858000"/>
              <a:gd name="connsiteX6" fmla="*/ 1962423 w 7955280"/>
              <a:gd name="connsiteY6" fmla="*/ 6858000 h 6858000"/>
              <a:gd name="connsiteX7" fmla="*/ 1915089 w 7955280"/>
              <a:gd name="connsiteY7" fmla="*/ 6830784 h 6858000"/>
              <a:gd name="connsiteX8" fmla="*/ 0 w 7955280"/>
              <a:gd name="connsiteY8" fmla="*/ 3429000 h 6858000"/>
              <a:gd name="connsiteX9" fmla="*/ 1915089 w 7955280"/>
              <a:gd name="connsiteY9" fmla="*/ 27216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955280" h="6858000">
                <a:moveTo>
                  <a:pt x="1962423" y="0"/>
                </a:moveTo>
                <a:lnTo>
                  <a:pt x="5992858" y="0"/>
                </a:lnTo>
                <a:lnTo>
                  <a:pt x="6040191" y="27216"/>
                </a:lnTo>
                <a:cubicBezTo>
                  <a:pt x="7188332" y="724844"/>
                  <a:pt x="7955280" y="1987357"/>
                  <a:pt x="7955280" y="3429000"/>
                </a:cubicBezTo>
                <a:cubicBezTo>
                  <a:pt x="7955280" y="4870644"/>
                  <a:pt x="7188332" y="6133157"/>
                  <a:pt x="6040191" y="6830784"/>
                </a:cubicBezTo>
                <a:lnTo>
                  <a:pt x="5992858" y="6858000"/>
                </a:lnTo>
                <a:lnTo>
                  <a:pt x="1962423" y="6858000"/>
                </a:lnTo>
                <a:lnTo>
                  <a:pt x="1915089" y="6830784"/>
                </a:lnTo>
                <a:cubicBezTo>
                  <a:pt x="766948" y="6133157"/>
                  <a:pt x="0" y="4870644"/>
                  <a:pt x="0" y="3429000"/>
                </a:cubicBezTo>
                <a:cubicBezTo>
                  <a:pt x="0" y="1987357"/>
                  <a:pt x="766948" y="724844"/>
                  <a:pt x="1915089" y="27216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BBA799F-FEE7-F049-8438-935D05923205}"/>
              </a:ext>
            </a:extLst>
          </p:cNvPr>
          <p:cNvSpPr txBox="1">
            <a:spLocks/>
          </p:cNvSpPr>
          <p:nvPr/>
        </p:nvSpPr>
        <p:spPr>
          <a:xfrm>
            <a:off x="2555631" y="1441938"/>
            <a:ext cx="7080738" cy="3974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en-US" sz="5400" b="1">
                <a:solidFill>
                  <a:schemeClr val="bg1">
                    <a:lumMod val="95000"/>
                    <a:lumOff val="5000"/>
                  </a:schemeClr>
                </a:solidFill>
              </a:rPr>
              <a:t>Higher-ed?</a:t>
            </a:r>
          </a:p>
        </p:txBody>
      </p:sp>
    </p:spTree>
    <p:extLst>
      <p:ext uri="{BB962C8B-B14F-4D97-AF65-F5344CB8AC3E}">
        <p14:creationId xmlns:p14="http://schemas.microsoft.com/office/powerpoint/2010/main" val="19002180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0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E1AF82-0AD7-7E4F-89E4-8F0105744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1078992"/>
            <a:ext cx="6268770" cy="1536192"/>
          </a:xfrm>
        </p:spPr>
        <p:txBody>
          <a:bodyPr anchor="b">
            <a:normAutofit/>
          </a:bodyPr>
          <a:lstStyle/>
          <a:p>
            <a:r>
              <a:rPr lang="en-US" sz="5200"/>
              <a:t>Policy and its social context</a:t>
            </a:r>
          </a:p>
        </p:txBody>
      </p:sp>
      <p:sp>
        <p:nvSpPr>
          <p:cNvPr id="17" name="!!accent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53202" y="363389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8506" y="2935541"/>
            <a:ext cx="621792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DDAB-FD30-BD4B-8A0C-CCB0167D4B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5458" y="3355848"/>
            <a:ext cx="6268770" cy="2825496"/>
          </a:xfrm>
        </p:spPr>
        <p:txBody>
          <a:bodyPr>
            <a:normAutofit/>
          </a:bodyPr>
          <a:lstStyle/>
          <a:p>
            <a:r>
              <a:rPr lang="en-US" sz="2200" dirty="0"/>
              <a:t>Policy operates within the bounds of</a:t>
            </a:r>
          </a:p>
          <a:p>
            <a:pPr lvl="1"/>
            <a:r>
              <a:rPr lang="en-US" sz="2200" dirty="0"/>
              <a:t>The economy</a:t>
            </a:r>
          </a:p>
          <a:p>
            <a:pPr lvl="1"/>
            <a:r>
              <a:rPr lang="en-US" sz="2200" dirty="0"/>
              <a:t>Social trends</a:t>
            </a:r>
          </a:p>
          <a:p>
            <a:pPr lvl="1"/>
            <a:r>
              <a:rPr lang="en-US" sz="2200" dirty="0"/>
              <a:t>Politics</a:t>
            </a:r>
          </a:p>
          <a:p>
            <a:pPr lvl="1"/>
            <a:r>
              <a:rPr lang="en-US" sz="2200" dirty="0"/>
              <a:t>Demographics</a:t>
            </a:r>
          </a:p>
          <a:p>
            <a:r>
              <a:rPr lang="en-US" sz="2200" dirty="0"/>
              <a:t>Knowing the present-day reality matters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CB7C176-65B0-8A4D-BF6F-C291EA9B06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8065"/>
          <a:stretch/>
        </p:blipFill>
        <p:spPr>
          <a:xfrm>
            <a:off x="7684006" y="10"/>
            <a:ext cx="4507993" cy="68579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1DBFE7-BB1F-834D-9602-ECF69D436E71}"/>
              </a:ext>
            </a:extLst>
          </p:cNvPr>
          <p:cNvSpPr txBox="1"/>
          <p:nvPr/>
        </p:nvSpPr>
        <p:spPr>
          <a:xfrm>
            <a:off x="9751907" y="665794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anatomiadelverbo.blogspot.com/2017/01/seleccion-de-capitulos-de-el-quijote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6007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ainting of a group of people working in a field&#10;&#10;Description automatically generated with low confidence">
            <a:extLst>
              <a:ext uri="{FF2B5EF4-FFF2-40B4-BE49-F238E27FC236}">
                <a16:creationId xmlns:a16="http://schemas.microsoft.com/office/drawing/2014/main" id="{76570288-53A3-2549-8535-27C1BA5064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317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EB612A-5376-0540-8FE7-D52D1829A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en-US" sz="4000"/>
              <a:t>The Economic Environment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892C0E-F405-B243-B5E8-85D33DAD9A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34201"/>
            <a:ext cx="3822189" cy="3742762"/>
          </a:xfrm>
        </p:spPr>
        <p:txBody>
          <a:bodyPr>
            <a:normAutofit/>
          </a:bodyPr>
          <a:lstStyle/>
          <a:p>
            <a:r>
              <a:rPr lang="en-US" sz="2000" dirty="0"/>
              <a:t>Two big components: structure and climate</a:t>
            </a:r>
          </a:p>
          <a:p>
            <a:pPr lvl="1"/>
            <a:r>
              <a:rPr lang="en-US" sz="2000" dirty="0"/>
              <a:t>Both ebb and flow</a:t>
            </a:r>
          </a:p>
          <a:p>
            <a:r>
              <a:rPr lang="en-US" sz="2000" dirty="0"/>
              <a:t>There have been large changes since colonial America where government regulations were high and institutions like slavery were still present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FAD89C0-48AF-534F-8819-61C7A84979DA}"/>
              </a:ext>
            </a:extLst>
          </p:cNvPr>
          <p:cNvSpPr txBox="1"/>
          <p:nvPr/>
        </p:nvSpPr>
        <p:spPr>
          <a:xfrm>
            <a:off x="9751906" y="6657945"/>
            <a:ext cx="244009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700">
                <a:solidFill>
                  <a:srgbClr val="FFFFFF"/>
                </a:solidFill>
                <a:hlinkClick r:id="rId3" tooltip="http://agroicultura.com/general/la-agricultura-en-la-historia-de-la-humanidad-ii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US" sz="700">
                <a:solidFill>
                  <a:srgbClr val="FFFFFF"/>
                </a:solidFill>
              </a:rPr>
              <a:t> by Unknown Author is licensed under </a:t>
            </a:r>
            <a:r>
              <a:rPr lang="en-US" sz="700">
                <a:solidFill>
                  <a:srgbClr val="FFFFFF"/>
                </a:solidFill>
                <a:hlinkClick r:id="rId4" tooltip="https://creativecommons.org/licenses/by-nc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BY-SA-NC</a:t>
            </a:r>
            <a:endParaRPr lang="en-US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759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25DE-F198-B04C-9D3B-4211B88B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the U.S. economy cont.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552CC1-4D90-F842-92BD-C9FA85ACBF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0342537"/>
              </p:ext>
            </p:extLst>
          </p:nvPr>
        </p:nvGraphicFramePr>
        <p:xfrm>
          <a:off x="838199" y="1690687"/>
          <a:ext cx="10515600" cy="3729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13">
                  <a:extLst>
                    <a:ext uri="{9D8B030D-6E8A-4147-A177-3AD203B41FA5}">
                      <a16:colId xmlns:a16="http://schemas.microsoft.com/office/drawing/2014/main" val="3213678755"/>
                    </a:ext>
                  </a:extLst>
                </a:gridCol>
                <a:gridCol w="8628887">
                  <a:extLst>
                    <a:ext uri="{9D8B030D-6E8A-4147-A177-3AD203B41FA5}">
                      <a16:colId xmlns:a16="http://schemas.microsoft.com/office/drawing/2014/main" val="3844780291"/>
                    </a:ext>
                  </a:extLst>
                </a:gridCol>
              </a:tblGrid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Happenings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686878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Bush and Clinton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Bush was a transitional president in some ways. James Carville’s “It’s the economy, stupid” takes Clinton to a wish. Clinton reduces deficit, Republicans have a change of heart lead by Newt Gingrich and ”Contract with America.” Tech and the dot-com bubble.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61041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W. Bush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Fast recession. War spending. Another change of heart, deficit spending. Inequality increased. Stock market hit new records. An economic collapse.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093309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Obama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Great Recission. Stimulus programs. Money to states to keep schools afloat. Unemployment high, then lowers during second term.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480876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Trump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Reganomics</a:t>
                      </a:r>
                      <a:r>
                        <a:rPr lang="en-US" dirty="0"/>
                        <a:t> on steroids, stock hits new highs, top 1% hold 27% of U.S. wealth. COVID-19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181229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Biden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COVID-19, economic stimulus, Paycheck Protection Program – SBA. Inflation rises. Salaries rise. Mixed job indicators. Recission likely.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5369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82109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D725DE-F198-B04C-9D3B-4211B88B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History of the U.S. economy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C0FD6F-C9BA-C744-96DF-C0DE83AFD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5957637"/>
            <a:ext cx="10515600" cy="955862"/>
          </a:xfrm>
        </p:spPr>
        <p:txBody>
          <a:bodyPr/>
          <a:lstStyle/>
          <a:p>
            <a:pPr marL="0" indent="0">
              <a:buNone/>
            </a:pPr>
            <a:r>
              <a:rPr lang="en-US" b="0" i="0" u="none" strike="noStrike" dirty="0">
                <a:solidFill>
                  <a:srgbClr val="4D5156"/>
                </a:solidFill>
                <a:effectLst/>
                <a:latin typeface="arial" panose="020B0604020202020204" pitchFamily="34" charset="0"/>
              </a:rPr>
              <a:t>We've had trickle down economics in the country for ten years now, and most of us aren't even damp yet.” — Molly Ivins</a:t>
            </a:r>
            <a:endParaRPr lang="en-US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B552CC1-4D90-F842-92BD-C9FA85ACBF9E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1690687"/>
          <a:ext cx="10515600" cy="41773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6713">
                  <a:extLst>
                    <a:ext uri="{9D8B030D-6E8A-4147-A177-3AD203B41FA5}">
                      <a16:colId xmlns:a16="http://schemas.microsoft.com/office/drawing/2014/main" val="3213678755"/>
                    </a:ext>
                  </a:extLst>
                </a:gridCol>
                <a:gridCol w="8628887">
                  <a:extLst>
                    <a:ext uri="{9D8B030D-6E8A-4147-A177-3AD203B41FA5}">
                      <a16:colId xmlns:a16="http://schemas.microsoft.com/office/drawing/2014/main" val="3844780291"/>
                    </a:ext>
                  </a:extLst>
                </a:gridCol>
              </a:tblGrid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Period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Happenings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686878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British colonies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Based off old Europe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1761041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Capitalism emerges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The industrial revolution. Adam Smith: the invisible hand guides us.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38093309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Capitalist problems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Rise in inequality, slums, hunger, rapid growth and crashes. The Great Depression.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55480876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The New Deal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FDR’s administration and congress create economic policy. Government intervention established. This lead to growth until the 1970s.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1181229"/>
                  </a:ext>
                </a:extLst>
              </a:tr>
              <a:tr h="447570">
                <a:tc>
                  <a:txBody>
                    <a:bodyPr/>
                    <a:lstStyle/>
                    <a:p>
                      <a:r>
                        <a:rPr lang="en-US" dirty="0"/>
                        <a:t>The 70’s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Post-war boom, inflation on the rise, productivity declines, joblessness rises. OPEC trouble.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7536972"/>
                  </a:ext>
                </a:extLst>
              </a:tr>
              <a:tr h="577997">
                <a:tc>
                  <a:txBody>
                    <a:bodyPr/>
                    <a:lstStyle/>
                    <a:p>
                      <a:r>
                        <a:rPr lang="en-US" dirty="0" err="1"/>
                        <a:t>Reganomics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Revival of pre-New Deal views. </a:t>
                      </a:r>
                      <a:r>
                        <a:rPr lang="en-US" dirty="0" err="1"/>
                        <a:t>Taxcuts</a:t>
                      </a:r>
                      <a:r>
                        <a:rPr lang="en-US" dirty="0"/>
                        <a:t>, less restrictions, jobs created, wall street flourishes. Government expenditures drop, challenges to unions, increased deficit spending.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76944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944687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</TotalTime>
  <Words>944</Words>
  <Application>Microsoft Macintosh PowerPoint</Application>
  <PresentationFormat>Widescreen</PresentationFormat>
  <Paragraphs>123</Paragraphs>
  <Slides>19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Aharoni</vt:lpstr>
      <vt:lpstr>Arial</vt:lpstr>
      <vt:lpstr>Arial</vt:lpstr>
      <vt:lpstr>Calibri</vt:lpstr>
      <vt:lpstr>Calibri Light</vt:lpstr>
      <vt:lpstr>Helvetica</vt:lpstr>
      <vt:lpstr>Source Sans Pro Web</vt:lpstr>
      <vt:lpstr>Office Theme</vt:lpstr>
      <vt:lpstr>THE ECONOMY AND DEMOGRAPHICS</vt:lpstr>
      <vt:lpstr>Big Questions</vt:lpstr>
      <vt:lpstr>Time</vt:lpstr>
      <vt:lpstr>Local changes in K-12</vt:lpstr>
      <vt:lpstr>PowerPoint Presentation</vt:lpstr>
      <vt:lpstr>Policy and its social context</vt:lpstr>
      <vt:lpstr>The Economic Environment</vt:lpstr>
      <vt:lpstr>The History of the U.S. economy cont.</vt:lpstr>
      <vt:lpstr>The History of the U.S. economy</vt:lpstr>
      <vt:lpstr>Short-term Economic Changes</vt:lpstr>
      <vt:lpstr>Manufacturing VS service</vt:lpstr>
      <vt:lpstr>Economic Indicators</vt:lpstr>
      <vt:lpstr>Monitoring Cycles</vt:lpstr>
      <vt:lpstr>Right now…</vt:lpstr>
      <vt:lpstr>Demographics </vt:lpstr>
      <vt:lpstr>Why the Business Cycle matters</vt:lpstr>
      <vt:lpstr>That ask</vt:lpstr>
      <vt:lpstr>Reading between the lines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ECONOMY AND DEMOGRAPHICS</dc:title>
  <dc:creator>Luis Alaniz</dc:creator>
  <cp:lastModifiedBy>Luis Alaniz</cp:lastModifiedBy>
  <cp:revision>7</cp:revision>
  <dcterms:created xsi:type="dcterms:W3CDTF">2022-02-21T18:42:38Z</dcterms:created>
  <dcterms:modified xsi:type="dcterms:W3CDTF">2022-02-21T21:13:20Z</dcterms:modified>
</cp:coreProperties>
</file>