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67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0"/>
    <p:restoredTop sz="96327"/>
  </p:normalViewPr>
  <p:slideViewPr>
    <p:cSldViewPr snapToGrid="0">
      <p:cViewPr varScale="1">
        <p:scale>
          <a:sx n="118" d="100"/>
          <a:sy n="118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040F7-9D3C-4B5C-AB96-84390A23C52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5A43AC-66B0-43AF-99D3-94F8D3556D0A}">
      <dgm:prSet/>
      <dgm:spPr/>
      <dgm:t>
        <a:bodyPr/>
        <a:lstStyle/>
        <a:p>
          <a:r>
            <a:rPr lang="en-US"/>
            <a:t>What is diversity?</a:t>
          </a:r>
        </a:p>
      </dgm:t>
    </dgm:pt>
    <dgm:pt modelId="{71688FFE-01A1-42AB-B838-441D0CEF939B}" type="parTrans" cxnId="{CB065B3B-E5B8-4813-8B52-1BC58DFA1AAF}">
      <dgm:prSet/>
      <dgm:spPr/>
      <dgm:t>
        <a:bodyPr/>
        <a:lstStyle/>
        <a:p>
          <a:endParaRPr lang="en-US"/>
        </a:p>
      </dgm:t>
    </dgm:pt>
    <dgm:pt modelId="{C0E1147E-366C-4814-B94D-7E49ED4E0656}" type="sibTrans" cxnId="{CB065B3B-E5B8-4813-8B52-1BC58DFA1AAF}">
      <dgm:prSet/>
      <dgm:spPr/>
      <dgm:t>
        <a:bodyPr/>
        <a:lstStyle/>
        <a:p>
          <a:endParaRPr lang="en-US"/>
        </a:p>
      </dgm:t>
    </dgm:pt>
    <dgm:pt modelId="{3D64DBC5-017B-4C30-9705-C7E8CB552CB5}">
      <dgm:prSet/>
      <dgm:spPr/>
      <dgm:t>
        <a:bodyPr/>
        <a:lstStyle/>
        <a:p>
          <a:r>
            <a:rPr lang="en-US"/>
            <a:t>We think of numbers… but what do they actually mean?</a:t>
          </a:r>
        </a:p>
      </dgm:t>
    </dgm:pt>
    <dgm:pt modelId="{2B4B6927-8E1F-403B-898B-73C2516A0588}" type="parTrans" cxnId="{426D7926-8B32-4DB7-AC33-A898EBD75A92}">
      <dgm:prSet/>
      <dgm:spPr/>
      <dgm:t>
        <a:bodyPr/>
        <a:lstStyle/>
        <a:p>
          <a:endParaRPr lang="en-US"/>
        </a:p>
      </dgm:t>
    </dgm:pt>
    <dgm:pt modelId="{3E8BA842-A63B-47A7-81F4-C2CAAAE280E5}" type="sibTrans" cxnId="{426D7926-8B32-4DB7-AC33-A898EBD75A92}">
      <dgm:prSet/>
      <dgm:spPr/>
      <dgm:t>
        <a:bodyPr/>
        <a:lstStyle/>
        <a:p>
          <a:endParaRPr lang="en-US"/>
        </a:p>
      </dgm:t>
    </dgm:pt>
    <dgm:pt modelId="{1A75A427-ABEB-4BDE-90B7-CCB260BAE217}">
      <dgm:prSet/>
      <dgm:spPr/>
      <dgm:t>
        <a:bodyPr/>
        <a:lstStyle/>
        <a:p>
          <a:r>
            <a:rPr lang="en-US"/>
            <a:t>Representation goes beyond the numbers (Schuh and Jones, 2017).</a:t>
          </a:r>
        </a:p>
      </dgm:t>
    </dgm:pt>
    <dgm:pt modelId="{CA2181E1-7286-4808-BC1C-9C52A6B4D3AE}" type="parTrans" cxnId="{75D44183-995B-474B-B892-BE3E0FE3902B}">
      <dgm:prSet/>
      <dgm:spPr/>
      <dgm:t>
        <a:bodyPr/>
        <a:lstStyle/>
        <a:p>
          <a:endParaRPr lang="en-US"/>
        </a:p>
      </dgm:t>
    </dgm:pt>
    <dgm:pt modelId="{98E9217D-DB89-4671-9D97-E238A84B4318}" type="sibTrans" cxnId="{75D44183-995B-474B-B892-BE3E0FE3902B}">
      <dgm:prSet/>
      <dgm:spPr/>
      <dgm:t>
        <a:bodyPr/>
        <a:lstStyle/>
        <a:p>
          <a:endParaRPr lang="en-US"/>
        </a:p>
      </dgm:t>
    </dgm:pt>
    <dgm:pt modelId="{B18EF99E-7FAB-424C-B93B-83C2CEB090E3}">
      <dgm:prSet/>
      <dgm:spPr/>
      <dgm:t>
        <a:bodyPr/>
        <a:lstStyle/>
        <a:p>
          <a:r>
            <a:rPr lang="en-US"/>
            <a:t>Some contend that a focus on statistics masks nuances in campus environments.</a:t>
          </a:r>
        </a:p>
      </dgm:t>
    </dgm:pt>
    <dgm:pt modelId="{3A682B01-0560-4388-AAD2-8C092C81553F}" type="parTrans" cxnId="{6FCDA559-FC32-444E-949D-2021D93BEC01}">
      <dgm:prSet/>
      <dgm:spPr/>
      <dgm:t>
        <a:bodyPr/>
        <a:lstStyle/>
        <a:p>
          <a:endParaRPr lang="en-US"/>
        </a:p>
      </dgm:t>
    </dgm:pt>
    <dgm:pt modelId="{4AFD2188-C173-4CAA-9F49-085D658AC21B}" type="sibTrans" cxnId="{6FCDA559-FC32-444E-949D-2021D93BEC01}">
      <dgm:prSet/>
      <dgm:spPr/>
      <dgm:t>
        <a:bodyPr/>
        <a:lstStyle/>
        <a:p>
          <a:endParaRPr lang="en-US"/>
        </a:p>
      </dgm:t>
    </dgm:pt>
    <dgm:pt modelId="{BD667D49-747B-4E56-9CE2-A2C97A11D151}">
      <dgm:prSet/>
      <dgm:spPr/>
      <dgm:t>
        <a:bodyPr/>
        <a:lstStyle/>
        <a:p>
          <a:r>
            <a:rPr lang="en-US"/>
            <a:t>A White-minority breakdown may not tell the whole story</a:t>
          </a:r>
        </a:p>
      </dgm:t>
    </dgm:pt>
    <dgm:pt modelId="{F95CE186-8BEE-41A5-ADC9-CDA83CFA0603}" type="parTrans" cxnId="{9BABCE93-25C5-4FB7-B424-9CD07001DD28}">
      <dgm:prSet/>
      <dgm:spPr/>
      <dgm:t>
        <a:bodyPr/>
        <a:lstStyle/>
        <a:p>
          <a:endParaRPr lang="en-US"/>
        </a:p>
      </dgm:t>
    </dgm:pt>
    <dgm:pt modelId="{4E64A155-4B5A-48D3-97D0-BB691D6C6237}" type="sibTrans" cxnId="{9BABCE93-25C5-4FB7-B424-9CD07001DD28}">
      <dgm:prSet/>
      <dgm:spPr/>
      <dgm:t>
        <a:bodyPr/>
        <a:lstStyle/>
        <a:p>
          <a:endParaRPr lang="en-US"/>
        </a:p>
      </dgm:t>
    </dgm:pt>
    <dgm:pt modelId="{976CA63F-AA8F-EC43-8A60-3034D97AAEF1}" type="pres">
      <dgm:prSet presAssocID="{BCE040F7-9D3C-4B5C-AB96-84390A23C522}" presName="vert0" presStyleCnt="0">
        <dgm:presLayoutVars>
          <dgm:dir/>
          <dgm:animOne val="branch"/>
          <dgm:animLvl val="lvl"/>
        </dgm:presLayoutVars>
      </dgm:prSet>
      <dgm:spPr/>
    </dgm:pt>
    <dgm:pt modelId="{6DBFD063-4867-934E-B6EC-887547B2EA8D}" type="pres">
      <dgm:prSet presAssocID="{475A43AC-66B0-43AF-99D3-94F8D3556D0A}" presName="thickLine" presStyleLbl="alignNode1" presStyleIdx="0" presStyleCnt="5"/>
      <dgm:spPr/>
    </dgm:pt>
    <dgm:pt modelId="{270C7A7B-5011-6D46-B877-90420B27DCFC}" type="pres">
      <dgm:prSet presAssocID="{475A43AC-66B0-43AF-99D3-94F8D3556D0A}" presName="horz1" presStyleCnt="0"/>
      <dgm:spPr/>
    </dgm:pt>
    <dgm:pt modelId="{812D7DC8-750A-7141-8C42-46B835F3F11D}" type="pres">
      <dgm:prSet presAssocID="{475A43AC-66B0-43AF-99D3-94F8D3556D0A}" presName="tx1" presStyleLbl="revTx" presStyleIdx="0" presStyleCnt="5"/>
      <dgm:spPr/>
    </dgm:pt>
    <dgm:pt modelId="{E617EC10-5F9C-ED4D-8B46-38205C85F18F}" type="pres">
      <dgm:prSet presAssocID="{475A43AC-66B0-43AF-99D3-94F8D3556D0A}" presName="vert1" presStyleCnt="0"/>
      <dgm:spPr/>
    </dgm:pt>
    <dgm:pt modelId="{82D5E093-7F7B-FB40-A5A5-A571DD7BF77E}" type="pres">
      <dgm:prSet presAssocID="{3D64DBC5-017B-4C30-9705-C7E8CB552CB5}" presName="thickLine" presStyleLbl="alignNode1" presStyleIdx="1" presStyleCnt="5"/>
      <dgm:spPr/>
    </dgm:pt>
    <dgm:pt modelId="{3E8470D4-0959-1F4D-BABF-8EB22D10CDBE}" type="pres">
      <dgm:prSet presAssocID="{3D64DBC5-017B-4C30-9705-C7E8CB552CB5}" presName="horz1" presStyleCnt="0"/>
      <dgm:spPr/>
    </dgm:pt>
    <dgm:pt modelId="{9B73997D-283F-CD48-866D-2C4FE54A37D1}" type="pres">
      <dgm:prSet presAssocID="{3D64DBC5-017B-4C30-9705-C7E8CB552CB5}" presName="tx1" presStyleLbl="revTx" presStyleIdx="1" presStyleCnt="5"/>
      <dgm:spPr/>
    </dgm:pt>
    <dgm:pt modelId="{E85B18CC-B448-5648-B9DC-20F3618D85B4}" type="pres">
      <dgm:prSet presAssocID="{3D64DBC5-017B-4C30-9705-C7E8CB552CB5}" presName="vert1" presStyleCnt="0"/>
      <dgm:spPr/>
    </dgm:pt>
    <dgm:pt modelId="{098F74CE-6C0F-0848-A2FF-9B34093DE39C}" type="pres">
      <dgm:prSet presAssocID="{1A75A427-ABEB-4BDE-90B7-CCB260BAE217}" presName="thickLine" presStyleLbl="alignNode1" presStyleIdx="2" presStyleCnt="5"/>
      <dgm:spPr/>
    </dgm:pt>
    <dgm:pt modelId="{1C453D9A-A902-F044-9FE8-D56031BCF36C}" type="pres">
      <dgm:prSet presAssocID="{1A75A427-ABEB-4BDE-90B7-CCB260BAE217}" presName="horz1" presStyleCnt="0"/>
      <dgm:spPr/>
    </dgm:pt>
    <dgm:pt modelId="{FDFCDA78-0C4C-1D42-A190-6F1822281222}" type="pres">
      <dgm:prSet presAssocID="{1A75A427-ABEB-4BDE-90B7-CCB260BAE217}" presName="tx1" presStyleLbl="revTx" presStyleIdx="2" presStyleCnt="5"/>
      <dgm:spPr/>
    </dgm:pt>
    <dgm:pt modelId="{ABFE0E58-0F2B-D845-B196-13C2593A950F}" type="pres">
      <dgm:prSet presAssocID="{1A75A427-ABEB-4BDE-90B7-CCB260BAE217}" presName="vert1" presStyleCnt="0"/>
      <dgm:spPr/>
    </dgm:pt>
    <dgm:pt modelId="{B47C37CA-0C06-9D43-B2CA-02AA1CC314A3}" type="pres">
      <dgm:prSet presAssocID="{B18EF99E-7FAB-424C-B93B-83C2CEB090E3}" presName="thickLine" presStyleLbl="alignNode1" presStyleIdx="3" presStyleCnt="5"/>
      <dgm:spPr/>
    </dgm:pt>
    <dgm:pt modelId="{B2AECF41-0FCA-3842-A7AA-21DE14DAA81E}" type="pres">
      <dgm:prSet presAssocID="{B18EF99E-7FAB-424C-B93B-83C2CEB090E3}" presName="horz1" presStyleCnt="0"/>
      <dgm:spPr/>
    </dgm:pt>
    <dgm:pt modelId="{26387EC3-3A86-874F-8CA4-9E1905015011}" type="pres">
      <dgm:prSet presAssocID="{B18EF99E-7FAB-424C-B93B-83C2CEB090E3}" presName="tx1" presStyleLbl="revTx" presStyleIdx="3" presStyleCnt="5"/>
      <dgm:spPr/>
    </dgm:pt>
    <dgm:pt modelId="{89D32892-A6DB-FE4C-86BE-747A147FFC0E}" type="pres">
      <dgm:prSet presAssocID="{B18EF99E-7FAB-424C-B93B-83C2CEB090E3}" presName="vert1" presStyleCnt="0"/>
      <dgm:spPr/>
    </dgm:pt>
    <dgm:pt modelId="{4D8DFD77-0FEA-8F4C-9350-13C43BB12ADC}" type="pres">
      <dgm:prSet presAssocID="{BD667D49-747B-4E56-9CE2-A2C97A11D151}" presName="thickLine" presStyleLbl="alignNode1" presStyleIdx="4" presStyleCnt="5"/>
      <dgm:spPr/>
    </dgm:pt>
    <dgm:pt modelId="{A0D696C3-D704-0545-9959-136A15960A66}" type="pres">
      <dgm:prSet presAssocID="{BD667D49-747B-4E56-9CE2-A2C97A11D151}" presName="horz1" presStyleCnt="0"/>
      <dgm:spPr/>
    </dgm:pt>
    <dgm:pt modelId="{2A113D5B-409D-FB47-BF7C-FA4BC47F20D6}" type="pres">
      <dgm:prSet presAssocID="{BD667D49-747B-4E56-9CE2-A2C97A11D151}" presName="tx1" presStyleLbl="revTx" presStyleIdx="4" presStyleCnt="5"/>
      <dgm:spPr/>
    </dgm:pt>
    <dgm:pt modelId="{D617E7A9-2F1C-D145-8D62-9259F94D599C}" type="pres">
      <dgm:prSet presAssocID="{BD667D49-747B-4E56-9CE2-A2C97A11D151}" presName="vert1" presStyleCnt="0"/>
      <dgm:spPr/>
    </dgm:pt>
  </dgm:ptLst>
  <dgm:cxnLst>
    <dgm:cxn modelId="{426D7926-8B32-4DB7-AC33-A898EBD75A92}" srcId="{BCE040F7-9D3C-4B5C-AB96-84390A23C522}" destId="{3D64DBC5-017B-4C30-9705-C7E8CB552CB5}" srcOrd="1" destOrd="0" parTransId="{2B4B6927-8E1F-403B-898B-73C2516A0588}" sibTransId="{3E8BA842-A63B-47A7-81F4-C2CAAAE280E5}"/>
    <dgm:cxn modelId="{CB065B3B-E5B8-4813-8B52-1BC58DFA1AAF}" srcId="{BCE040F7-9D3C-4B5C-AB96-84390A23C522}" destId="{475A43AC-66B0-43AF-99D3-94F8D3556D0A}" srcOrd="0" destOrd="0" parTransId="{71688FFE-01A1-42AB-B838-441D0CEF939B}" sibTransId="{C0E1147E-366C-4814-B94D-7E49ED4E0656}"/>
    <dgm:cxn modelId="{6FCDA559-FC32-444E-949D-2021D93BEC01}" srcId="{BCE040F7-9D3C-4B5C-AB96-84390A23C522}" destId="{B18EF99E-7FAB-424C-B93B-83C2CEB090E3}" srcOrd="3" destOrd="0" parTransId="{3A682B01-0560-4388-AAD2-8C092C81553F}" sibTransId="{4AFD2188-C173-4CAA-9F49-085D658AC21B}"/>
    <dgm:cxn modelId="{DC0E8880-851A-A34C-80FB-0912057C7187}" type="presOf" srcId="{3D64DBC5-017B-4C30-9705-C7E8CB552CB5}" destId="{9B73997D-283F-CD48-866D-2C4FE54A37D1}" srcOrd="0" destOrd="0" presId="urn:microsoft.com/office/officeart/2008/layout/LinedList"/>
    <dgm:cxn modelId="{75D44183-995B-474B-B892-BE3E0FE3902B}" srcId="{BCE040F7-9D3C-4B5C-AB96-84390A23C522}" destId="{1A75A427-ABEB-4BDE-90B7-CCB260BAE217}" srcOrd="2" destOrd="0" parTransId="{CA2181E1-7286-4808-BC1C-9C52A6B4D3AE}" sibTransId="{98E9217D-DB89-4671-9D97-E238A84B4318}"/>
    <dgm:cxn modelId="{DF34018C-7E21-DB45-AB73-FC926DF58029}" type="presOf" srcId="{B18EF99E-7FAB-424C-B93B-83C2CEB090E3}" destId="{26387EC3-3A86-874F-8CA4-9E1905015011}" srcOrd="0" destOrd="0" presId="urn:microsoft.com/office/officeart/2008/layout/LinedList"/>
    <dgm:cxn modelId="{9BABCE93-25C5-4FB7-B424-9CD07001DD28}" srcId="{BCE040F7-9D3C-4B5C-AB96-84390A23C522}" destId="{BD667D49-747B-4E56-9CE2-A2C97A11D151}" srcOrd="4" destOrd="0" parTransId="{F95CE186-8BEE-41A5-ADC9-CDA83CFA0603}" sibTransId="{4E64A155-4B5A-48D3-97D0-BB691D6C6237}"/>
    <dgm:cxn modelId="{63BF1C99-28DF-1A47-AEEA-BF13EA3772BD}" type="presOf" srcId="{1A75A427-ABEB-4BDE-90B7-CCB260BAE217}" destId="{FDFCDA78-0C4C-1D42-A190-6F1822281222}" srcOrd="0" destOrd="0" presId="urn:microsoft.com/office/officeart/2008/layout/LinedList"/>
    <dgm:cxn modelId="{52F423D4-33A4-534B-9803-2CCFC15C6FFD}" type="presOf" srcId="{475A43AC-66B0-43AF-99D3-94F8D3556D0A}" destId="{812D7DC8-750A-7141-8C42-46B835F3F11D}" srcOrd="0" destOrd="0" presId="urn:microsoft.com/office/officeart/2008/layout/LinedList"/>
    <dgm:cxn modelId="{DD4A88ED-78FE-0F47-A120-AEF6EB5C5CAF}" type="presOf" srcId="{BCE040F7-9D3C-4B5C-AB96-84390A23C522}" destId="{976CA63F-AA8F-EC43-8A60-3034D97AAEF1}" srcOrd="0" destOrd="0" presId="urn:microsoft.com/office/officeart/2008/layout/LinedList"/>
    <dgm:cxn modelId="{C0D999EE-6B30-1040-B8C9-6B57471B1219}" type="presOf" srcId="{BD667D49-747B-4E56-9CE2-A2C97A11D151}" destId="{2A113D5B-409D-FB47-BF7C-FA4BC47F20D6}" srcOrd="0" destOrd="0" presId="urn:microsoft.com/office/officeart/2008/layout/LinedList"/>
    <dgm:cxn modelId="{510BE86D-0163-D04D-98D2-3E060DBFDE32}" type="presParOf" srcId="{976CA63F-AA8F-EC43-8A60-3034D97AAEF1}" destId="{6DBFD063-4867-934E-B6EC-887547B2EA8D}" srcOrd="0" destOrd="0" presId="urn:microsoft.com/office/officeart/2008/layout/LinedList"/>
    <dgm:cxn modelId="{9CDAB700-60BB-CE47-9962-35E7607A1449}" type="presParOf" srcId="{976CA63F-AA8F-EC43-8A60-3034D97AAEF1}" destId="{270C7A7B-5011-6D46-B877-90420B27DCFC}" srcOrd="1" destOrd="0" presId="urn:microsoft.com/office/officeart/2008/layout/LinedList"/>
    <dgm:cxn modelId="{50055DA9-4B97-6745-AB1C-8F7A5BA7C9E5}" type="presParOf" srcId="{270C7A7B-5011-6D46-B877-90420B27DCFC}" destId="{812D7DC8-750A-7141-8C42-46B835F3F11D}" srcOrd="0" destOrd="0" presId="urn:microsoft.com/office/officeart/2008/layout/LinedList"/>
    <dgm:cxn modelId="{1A4739A7-5AB2-3E4A-A906-CC5FC93DEF22}" type="presParOf" srcId="{270C7A7B-5011-6D46-B877-90420B27DCFC}" destId="{E617EC10-5F9C-ED4D-8B46-38205C85F18F}" srcOrd="1" destOrd="0" presId="urn:microsoft.com/office/officeart/2008/layout/LinedList"/>
    <dgm:cxn modelId="{8846DE8C-46AF-094B-900C-86C5C978727B}" type="presParOf" srcId="{976CA63F-AA8F-EC43-8A60-3034D97AAEF1}" destId="{82D5E093-7F7B-FB40-A5A5-A571DD7BF77E}" srcOrd="2" destOrd="0" presId="urn:microsoft.com/office/officeart/2008/layout/LinedList"/>
    <dgm:cxn modelId="{432A090D-9582-B747-9AA1-55290C657369}" type="presParOf" srcId="{976CA63F-AA8F-EC43-8A60-3034D97AAEF1}" destId="{3E8470D4-0959-1F4D-BABF-8EB22D10CDBE}" srcOrd="3" destOrd="0" presId="urn:microsoft.com/office/officeart/2008/layout/LinedList"/>
    <dgm:cxn modelId="{77F1090F-9353-DF43-91E5-5F4F0D8DEE38}" type="presParOf" srcId="{3E8470D4-0959-1F4D-BABF-8EB22D10CDBE}" destId="{9B73997D-283F-CD48-866D-2C4FE54A37D1}" srcOrd="0" destOrd="0" presId="urn:microsoft.com/office/officeart/2008/layout/LinedList"/>
    <dgm:cxn modelId="{4F263706-3EA0-EC40-A593-4F2D9BF63546}" type="presParOf" srcId="{3E8470D4-0959-1F4D-BABF-8EB22D10CDBE}" destId="{E85B18CC-B448-5648-B9DC-20F3618D85B4}" srcOrd="1" destOrd="0" presId="urn:microsoft.com/office/officeart/2008/layout/LinedList"/>
    <dgm:cxn modelId="{E22C56B9-6D68-0B43-BBEB-2B3F04B06BF5}" type="presParOf" srcId="{976CA63F-AA8F-EC43-8A60-3034D97AAEF1}" destId="{098F74CE-6C0F-0848-A2FF-9B34093DE39C}" srcOrd="4" destOrd="0" presId="urn:microsoft.com/office/officeart/2008/layout/LinedList"/>
    <dgm:cxn modelId="{B087AD67-5C2B-C149-80E1-D1333194A95D}" type="presParOf" srcId="{976CA63F-AA8F-EC43-8A60-3034D97AAEF1}" destId="{1C453D9A-A902-F044-9FE8-D56031BCF36C}" srcOrd="5" destOrd="0" presId="urn:microsoft.com/office/officeart/2008/layout/LinedList"/>
    <dgm:cxn modelId="{BE3DC85E-9963-AA48-A03C-57E712268FFC}" type="presParOf" srcId="{1C453D9A-A902-F044-9FE8-D56031BCF36C}" destId="{FDFCDA78-0C4C-1D42-A190-6F1822281222}" srcOrd="0" destOrd="0" presId="urn:microsoft.com/office/officeart/2008/layout/LinedList"/>
    <dgm:cxn modelId="{5D688628-B4D6-7443-ADCA-012357BF1176}" type="presParOf" srcId="{1C453D9A-A902-F044-9FE8-D56031BCF36C}" destId="{ABFE0E58-0F2B-D845-B196-13C2593A950F}" srcOrd="1" destOrd="0" presId="urn:microsoft.com/office/officeart/2008/layout/LinedList"/>
    <dgm:cxn modelId="{59B07CD0-2783-1448-9D34-713740967A1F}" type="presParOf" srcId="{976CA63F-AA8F-EC43-8A60-3034D97AAEF1}" destId="{B47C37CA-0C06-9D43-B2CA-02AA1CC314A3}" srcOrd="6" destOrd="0" presId="urn:microsoft.com/office/officeart/2008/layout/LinedList"/>
    <dgm:cxn modelId="{DB7143B4-8878-C341-9BFA-304809363AEC}" type="presParOf" srcId="{976CA63F-AA8F-EC43-8A60-3034D97AAEF1}" destId="{B2AECF41-0FCA-3842-A7AA-21DE14DAA81E}" srcOrd="7" destOrd="0" presId="urn:microsoft.com/office/officeart/2008/layout/LinedList"/>
    <dgm:cxn modelId="{0422AB35-4A32-3D47-B1A3-4F530638A018}" type="presParOf" srcId="{B2AECF41-0FCA-3842-A7AA-21DE14DAA81E}" destId="{26387EC3-3A86-874F-8CA4-9E1905015011}" srcOrd="0" destOrd="0" presId="urn:microsoft.com/office/officeart/2008/layout/LinedList"/>
    <dgm:cxn modelId="{BD61222D-CED0-0C46-8A90-4AEE766070A9}" type="presParOf" srcId="{B2AECF41-0FCA-3842-A7AA-21DE14DAA81E}" destId="{89D32892-A6DB-FE4C-86BE-747A147FFC0E}" srcOrd="1" destOrd="0" presId="urn:microsoft.com/office/officeart/2008/layout/LinedList"/>
    <dgm:cxn modelId="{BDA1D656-16E9-064F-9552-1C235D47FD5D}" type="presParOf" srcId="{976CA63F-AA8F-EC43-8A60-3034D97AAEF1}" destId="{4D8DFD77-0FEA-8F4C-9350-13C43BB12ADC}" srcOrd="8" destOrd="0" presId="urn:microsoft.com/office/officeart/2008/layout/LinedList"/>
    <dgm:cxn modelId="{C9F022F9-AAEF-DC4E-AA5C-BB8D1512835F}" type="presParOf" srcId="{976CA63F-AA8F-EC43-8A60-3034D97AAEF1}" destId="{A0D696C3-D704-0545-9959-136A15960A66}" srcOrd="9" destOrd="0" presId="urn:microsoft.com/office/officeart/2008/layout/LinedList"/>
    <dgm:cxn modelId="{B5486EFC-D4AB-BE48-8AF7-C79A6AA861EA}" type="presParOf" srcId="{A0D696C3-D704-0545-9959-136A15960A66}" destId="{2A113D5B-409D-FB47-BF7C-FA4BC47F20D6}" srcOrd="0" destOrd="0" presId="urn:microsoft.com/office/officeart/2008/layout/LinedList"/>
    <dgm:cxn modelId="{5409E3D8-218D-2445-AA6C-D0C1E6FFDEFD}" type="presParOf" srcId="{A0D696C3-D704-0545-9959-136A15960A66}" destId="{D617E7A9-2F1C-D145-8D62-9259F94D59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FD063-4867-934E-B6EC-887547B2EA8D}">
      <dsp:nvSpPr>
        <dsp:cNvPr id="0" name=""/>
        <dsp:cNvSpPr/>
      </dsp:nvSpPr>
      <dsp:spPr>
        <a:xfrm>
          <a:off x="0" y="629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7DC8-750A-7141-8C42-46B835F3F11D}">
      <dsp:nvSpPr>
        <dsp:cNvPr id="0" name=""/>
        <dsp:cNvSpPr/>
      </dsp:nvSpPr>
      <dsp:spPr>
        <a:xfrm>
          <a:off x="0" y="629"/>
          <a:ext cx="7117918" cy="103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is diversity?</a:t>
          </a:r>
        </a:p>
      </dsp:txBody>
      <dsp:txXfrm>
        <a:off x="0" y="629"/>
        <a:ext cx="7117918" cy="1031157"/>
      </dsp:txXfrm>
    </dsp:sp>
    <dsp:sp modelId="{82D5E093-7F7B-FB40-A5A5-A571DD7BF77E}">
      <dsp:nvSpPr>
        <dsp:cNvPr id="0" name=""/>
        <dsp:cNvSpPr/>
      </dsp:nvSpPr>
      <dsp:spPr>
        <a:xfrm>
          <a:off x="0" y="1031787"/>
          <a:ext cx="7117918" cy="0"/>
        </a:xfrm>
        <a:prstGeom prst="line">
          <a:avLst/>
        </a:prstGeom>
        <a:solidFill>
          <a:schemeClr val="accent2">
            <a:hueOff val="-366147"/>
            <a:satOff val="-1670"/>
            <a:lumOff val="539"/>
            <a:alphaOff val="0"/>
          </a:schemeClr>
        </a:solidFill>
        <a:ln w="12700" cap="flat" cmpd="sng" algn="ctr">
          <a:solidFill>
            <a:schemeClr val="accent2">
              <a:hueOff val="-366147"/>
              <a:satOff val="-1670"/>
              <a:lumOff val="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3997D-283F-CD48-866D-2C4FE54A37D1}">
      <dsp:nvSpPr>
        <dsp:cNvPr id="0" name=""/>
        <dsp:cNvSpPr/>
      </dsp:nvSpPr>
      <dsp:spPr>
        <a:xfrm>
          <a:off x="0" y="1031787"/>
          <a:ext cx="7117918" cy="103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We think of numbers… but what do they actually mean?</a:t>
          </a:r>
        </a:p>
      </dsp:txBody>
      <dsp:txXfrm>
        <a:off x="0" y="1031787"/>
        <a:ext cx="7117918" cy="1031157"/>
      </dsp:txXfrm>
    </dsp:sp>
    <dsp:sp modelId="{098F74CE-6C0F-0848-A2FF-9B34093DE39C}">
      <dsp:nvSpPr>
        <dsp:cNvPr id="0" name=""/>
        <dsp:cNvSpPr/>
      </dsp:nvSpPr>
      <dsp:spPr>
        <a:xfrm>
          <a:off x="0" y="2062945"/>
          <a:ext cx="7117918" cy="0"/>
        </a:xfrm>
        <a:prstGeom prst="line">
          <a:avLst/>
        </a:prstGeom>
        <a:solidFill>
          <a:schemeClr val="accent2">
            <a:hueOff val="-732295"/>
            <a:satOff val="-3340"/>
            <a:lumOff val="1079"/>
            <a:alphaOff val="0"/>
          </a:schemeClr>
        </a:solidFill>
        <a:ln w="12700" cap="flat" cmpd="sng" algn="ctr">
          <a:solidFill>
            <a:schemeClr val="accent2">
              <a:hueOff val="-732295"/>
              <a:satOff val="-3340"/>
              <a:lumOff val="1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CDA78-0C4C-1D42-A190-6F1822281222}">
      <dsp:nvSpPr>
        <dsp:cNvPr id="0" name=""/>
        <dsp:cNvSpPr/>
      </dsp:nvSpPr>
      <dsp:spPr>
        <a:xfrm>
          <a:off x="0" y="2062945"/>
          <a:ext cx="7117918" cy="103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Representation goes beyond the numbers (Schuh and Jones, 2017).</a:t>
          </a:r>
        </a:p>
      </dsp:txBody>
      <dsp:txXfrm>
        <a:off x="0" y="2062945"/>
        <a:ext cx="7117918" cy="1031157"/>
      </dsp:txXfrm>
    </dsp:sp>
    <dsp:sp modelId="{B47C37CA-0C06-9D43-B2CA-02AA1CC314A3}">
      <dsp:nvSpPr>
        <dsp:cNvPr id="0" name=""/>
        <dsp:cNvSpPr/>
      </dsp:nvSpPr>
      <dsp:spPr>
        <a:xfrm>
          <a:off x="0" y="3094103"/>
          <a:ext cx="7117918" cy="0"/>
        </a:xfrm>
        <a:prstGeom prst="line">
          <a:avLst/>
        </a:prstGeom>
        <a:solidFill>
          <a:schemeClr val="accent2">
            <a:hueOff val="-1098442"/>
            <a:satOff val="-5009"/>
            <a:lumOff val="1618"/>
            <a:alphaOff val="0"/>
          </a:schemeClr>
        </a:solidFill>
        <a:ln w="12700" cap="flat" cmpd="sng" algn="ctr">
          <a:solidFill>
            <a:schemeClr val="accent2">
              <a:hueOff val="-1098442"/>
              <a:satOff val="-5009"/>
              <a:lumOff val="1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87EC3-3A86-874F-8CA4-9E1905015011}">
      <dsp:nvSpPr>
        <dsp:cNvPr id="0" name=""/>
        <dsp:cNvSpPr/>
      </dsp:nvSpPr>
      <dsp:spPr>
        <a:xfrm>
          <a:off x="0" y="3094103"/>
          <a:ext cx="7117918" cy="103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Some contend that a focus on statistics masks nuances in campus environments.</a:t>
          </a:r>
        </a:p>
      </dsp:txBody>
      <dsp:txXfrm>
        <a:off x="0" y="3094103"/>
        <a:ext cx="7117918" cy="1031157"/>
      </dsp:txXfrm>
    </dsp:sp>
    <dsp:sp modelId="{4D8DFD77-0FEA-8F4C-9350-13C43BB12ADC}">
      <dsp:nvSpPr>
        <dsp:cNvPr id="0" name=""/>
        <dsp:cNvSpPr/>
      </dsp:nvSpPr>
      <dsp:spPr>
        <a:xfrm>
          <a:off x="0" y="4125261"/>
          <a:ext cx="7117918" cy="0"/>
        </a:xfrm>
        <a:prstGeom prst="line">
          <a:avLst/>
        </a:prstGeom>
        <a:solidFill>
          <a:schemeClr val="accent2">
            <a:hueOff val="-1464590"/>
            <a:satOff val="-6679"/>
            <a:lumOff val="2157"/>
            <a:alphaOff val="0"/>
          </a:schemeClr>
        </a:solidFill>
        <a:ln w="12700" cap="flat" cmpd="sng" algn="ctr">
          <a:solidFill>
            <a:schemeClr val="accent2">
              <a:hueOff val="-1464590"/>
              <a:satOff val="-6679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13D5B-409D-FB47-BF7C-FA4BC47F20D6}">
      <dsp:nvSpPr>
        <dsp:cNvPr id="0" name=""/>
        <dsp:cNvSpPr/>
      </dsp:nvSpPr>
      <dsp:spPr>
        <a:xfrm>
          <a:off x="0" y="4125261"/>
          <a:ext cx="7117918" cy="103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 White-minority breakdown may not tell the whole story</a:t>
          </a:r>
        </a:p>
      </dsp:txBody>
      <dsp:txXfrm>
        <a:off x="0" y="4125261"/>
        <a:ext cx="7117918" cy="1031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7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8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7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10/13/22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48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Video 15">
            <a:extLst>
              <a:ext uri="{FF2B5EF4-FFF2-40B4-BE49-F238E27FC236}">
                <a16:creationId xmlns:a16="http://schemas.microsoft.com/office/drawing/2014/main" id="{392EAC4D-82E5-4B0E-1CF5-FD334A7234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36C5C053-F6BB-464B-BDD2-9D811A249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1"/>
            <a:ext cx="489238" cy="558645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15D1CC-8D02-4016-AD7A-097E77AA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491" y="521037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84D5D-9C64-4481-B8AD-C109F7DB3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895093" y="575478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A9D26D-082A-4101-8D75-863B7B7AB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491" y="2156596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FE0BA4-FE6E-4B91-9A1B-E373720BD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6462" y="5425189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E6F154-6DA5-4544-8945-8AF8DE20A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2050" y="5874923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558ED7-8ED9-4B7F-8138-C5B8A0EC1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3637" y="5859258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E9F88F-5950-42B0-B9A3-898F9183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633000" y="6225214"/>
            <a:ext cx="94160" cy="94160"/>
          </a:xfrm>
          <a:prstGeom prst="ellipse">
            <a:avLst/>
          </a:prstGeom>
          <a:solidFill>
            <a:schemeClr val="tx2">
              <a:lumMod val="50000"/>
              <a:lumOff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52153" y="-1181847"/>
            <a:ext cx="6858000" cy="9221694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8DF90-E29A-67F5-0A78-4E7303D7D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9718" y="565846"/>
            <a:ext cx="5770281" cy="3617644"/>
          </a:xfrm>
        </p:spPr>
        <p:txBody>
          <a:bodyPr anchor="b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</a:rPr>
              <a:t>Chapter 5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Campus Climate and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3935D-46B2-A6BB-70EE-945A1DD6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9718" y="4456144"/>
            <a:ext cx="5770281" cy="1327420"/>
          </a:xfrm>
        </p:spPr>
        <p:txBody>
          <a:bodyPr anchor="t">
            <a:normAutofit/>
          </a:bodyPr>
          <a:lstStyle/>
          <a:p>
            <a:pPr algn="r"/>
            <a:r>
              <a:rPr lang="en-US" sz="2200" dirty="0">
                <a:solidFill>
                  <a:srgbClr val="FFFFFF"/>
                </a:solidFill>
              </a:rPr>
              <a:t>Presented by Luis Alaniz</a:t>
            </a:r>
          </a:p>
        </p:txBody>
      </p:sp>
    </p:spTree>
    <p:extLst>
      <p:ext uri="{BB962C8B-B14F-4D97-AF65-F5344CB8AC3E}">
        <p14:creationId xmlns:p14="http://schemas.microsoft.com/office/powerpoint/2010/main" val="6695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FA4E-5F8C-219B-8974-14D94167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Student Affairs in Supporting Diversity and Improving Campus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96AE8-C50E-44FC-75A2-1C34831FA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campus climate assessments systematically and use data to gain deeper understanding</a:t>
            </a:r>
          </a:p>
          <a:p>
            <a:r>
              <a:rPr lang="en-US" dirty="0"/>
              <a:t>Listen and learn: meet students where they are and take an active role. Be sensitive and respond with empathy.</a:t>
            </a:r>
          </a:p>
          <a:p>
            <a:r>
              <a:rPr lang="en-US" dirty="0"/>
              <a:t>Facilitate engagement across difference: create opportunities for connection and dialogue.</a:t>
            </a:r>
          </a:p>
          <a:p>
            <a:r>
              <a:rPr lang="en-US" dirty="0"/>
              <a:t>Creating spaces for community support and celebration: Student groups, programs and </a:t>
            </a:r>
            <a:r>
              <a:rPr lang="en-US" dirty="0" err="1"/>
              <a:t>campu</a:t>
            </a:r>
            <a:r>
              <a:rPr lang="en-US" dirty="0"/>
              <a:t>—wide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1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2D2C-94DE-0608-C5B5-C15A4391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8840-C922-C07B-9C92-914C44E3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younger generations view multiculturalism as a strength and are more likely to engage with diverse people and support differing groups.</a:t>
            </a:r>
          </a:p>
          <a:p>
            <a:r>
              <a:rPr lang="en-US" dirty="0"/>
              <a:t>Student affairs professionals should be guides and support this progress. </a:t>
            </a:r>
          </a:p>
        </p:txBody>
      </p:sp>
    </p:spTree>
    <p:extLst>
      <p:ext uri="{BB962C8B-B14F-4D97-AF65-F5344CB8AC3E}">
        <p14:creationId xmlns:p14="http://schemas.microsoft.com/office/powerpoint/2010/main" val="143064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5989-1429-C753-9B0C-68699C59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8206-E526-A707-F8A6-6899B1718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1D366C-F831-F5EB-211C-DFCBDF1F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/>
              <a:t>Defining Diversity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7C57A07A-5F5C-3084-AD9E-F4B312C106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681687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27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366C-F831-F5EB-211C-DFCBDF1F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Diversity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3A08-FD4E-EC66-3022-58B66A2F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Actions and experiences can also play a role in defining diversity </a:t>
            </a:r>
          </a:p>
          <a:p>
            <a:pPr lvl="1"/>
            <a:r>
              <a:rPr lang="en-US" sz="2400" dirty="0"/>
              <a:t>Structural diversity: the actual number of individuals from differing races and ethnicities</a:t>
            </a:r>
          </a:p>
          <a:p>
            <a:pPr lvl="1"/>
            <a:r>
              <a:rPr lang="en-US" sz="2400" dirty="0"/>
              <a:t>Campus initiatives: Should be viewed both inside and outside the classroom and is about the experiences of marginalized groups</a:t>
            </a:r>
          </a:p>
          <a:p>
            <a:pPr lvl="1"/>
            <a:r>
              <a:rPr lang="en-US" sz="2400" dirty="0"/>
              <a:t>Diverse interactions: engagement with those from different background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527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366C-F831-F5EB-211C-DFCBDF1F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Diversity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3A08-FD4E-EC66-3022-58B66A2F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Large demographic shifts have impacted these traditional views</a:t>
            </a:r>
          </a:p>
          <a:p>
            <a:r>
              <a:rPr lang="en-US" sz="2800" dirty="0"/>
              <a:t>Can also take “a wide range of social identities, including race and ethnicity, gender, sexual orientation and identity, ability, class, religion, and region of origin” into account (p. 134).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1264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789E-4DB8-F503-9D6F-EE3570A3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Frameworks for Studying Diversity and Campus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12C5-2FA0-792D-D450-6C5E97BA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Patterns of behavior and how those behaviors are perceived</a:t>
            </a:r>
          </a:p>
          <a:p>
            <a:r>
              <a:rPr lang="en-US" sz="3200" dirty="0"/>
              <a:t>In relation to diversity “campus climate can be understood as attitudes, beliefs, behaviors, and perceptions of community members about issues of difference (Hurtado, </a:t>
            </a:r>
            <a:r>
              <a:rPr lang="en-US" sz="3200" dirty="0" err="1"/>
              <a:t>Milem</a:t>
            </a:r>
            <a:r>
              <a:rPr lang="en-US" sz="3200" dirty="0"/>
              <a:t>, Clayton-Pederson, &amp; Allen, 1999 as cited by Schuh and Jones, 2017)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429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3829-E9AB-2D7D-A299-212DEF53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Campus Climate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6982-CF84-BDFC-2DD4-0F4F2DA19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Campus Racial Climate (CRC) was developed as a model based on a review of literature </a:t>
            </a:r>
          </a:p>
          <a:p>
            <a:pPr lvl="1"/>
            <a:r>
              <a:rPr lang="en-US" sz="2800" dirty="0"/>
              <a:t>Takes into account external forces such as governmental policy and sociohistorical factors.</a:t>
            </a:r>
          </a:p>
          <a:p>
            <a:pPr lvl="1"/>
            <a:r>
              <a:rPr lang="en-US" sz="2800" dirty="0"/>
              <a:t>Structural diversity</a:t>
            </a:r>
          </a:p>
          <a:p>
            <a:pPr lvl="1"/>
            <a:r>
              <a:rPr lang="en-US" sz="2800" dirty="0"/>
              <a:t>The historical legacy of inclusion or exclusion</a:t>
            </a:r>
          </a:p>
          <a:p>
            <a:pPr lvl="1"/>
            <a:r>
              <a:rPr lang="en-US" sz="2800" dirty="0"/>
              <a:t>Behavioral climate: frequency and types of interactions</a:t>
            </a:r>
          </a:p>
          <a:p>
            <a:pPr lvl="1"/>
            <a:r>
              <a:rPr lang="en-US" sz="2800" dirty="0"/>
              <a:t>Updates have resulted in two new versions which emphasize racial and ethnic diversity and compositional diversity –how “structures, policies, and produces may benefit the dominant groups” (p. 137). </a:t>
            </a:r>
          </a:p>
        </p:txBody>
      </p:sp>
    </p:spTree>
    <p:extLst>
      <p:ext uri="{BB962C8B-B14F-4D97-AF65-F5344CB8AC3E}">
        <p14:creationId xmlns:p14="http://schemas.microsoft.com/office/powerpoint/2010/main" val="385336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3829-E9AB-2D7D-A299-212DEF53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6982-CF84-BDFC-2DD4-0F4F2DA19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Smith’s framework for diversity highlights four dimensions of campus diversity: access and success, climate and intergroup relations, education and scholarship, and institutional viability and vitality. </a:t>
            </a:r>
          </a:p>
          <a:p>
            <a:r>
              <a:rPr lang="en-US" sz="2800" dirty="0"/>
              <a:t>The Transformational Tapestry Model: was developed to guide assessment, planning, and, ultimately, action fostering more inclusive climates and organizational change </a:t>
            </a:r>
          </a:p>
        </p:txBody>
      </p:sp>
    </p:spTree>
    <p:extLst>
      <p:ext uri="{BB962C8B-B14F-4D97-AF65-F5344CB8AC3E}">
        <p14:creationId xmlns:p14="http://schemas.microsoft.com/office/powerpoint/2010/main" val="42114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3829-E9AB-2D7D-A299-212DEF53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6982-CF84-BDFC-2DD4-0F4F2DA19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or more models may be useful</a:t>
            </a:r>
          </a:p>
          <a:p>
            <a:r>
              <a:rPr lang="en-US" sz="2800" dirty="0"/>
              <a:t>Must look beyond the numbers</a:t>
            </a:r>
          </a:p>
          <a:p>
            <a:r>
              <a:rPr lang="en-US" sz="2800" dirty="0"/>
              <a:t>Multidivisional views are important</a:t>
            </a:r>
          </a:p>
          <a:p>
            <a:r>
              <a:rPr lang="en-US" sz="2800" dirty="0"/>
              <a:t>It depends</a:t>
            </a:r>
          </a:p>
        </p:txBody>
      </p:sp>
    </p:spTree>
    <p:extLst>
      <p:ext uri="{BB962C8B-B14F-4D97-AF65-F5344CB8AC3E}">
        <p14:creationId xmlns:p14="http://schemas.microsoft.com/office/powerpoint/2010/main" val="105933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7258-82A4-7992-7188-11F0CDAC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Students Experience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59B8-A3B9-FEBA-6FAD-E2548CB0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Racism</a:t>
            </a:r>
          </a:p>
          <a:p>
            <a:r>
              <a:rPr lang="en-US" dirty="0"/>
              <a:t>Marginalization</a:t>
            </a:r>
          </a:p>
          <a:p>
            <a:r>
              <a:rPr lang="en-US" dirty="0" err="1"/>
              <a:t>Microagressions</a:t>
            </a:r>
            <a:endParaRPr lang="en-US" dirty="0"/>
          </a:p>
          <a:p>
            <a:r>
              <a:rPr lang="en-US" dirty="0"/>
              <a:t>Misperceptions</a:t>
            </a:r>
          </a:p>
          <a:p>
            <a:r>
              <a:rPr lang="en-US" dirty="0"/>
              <a:t>Black men are viewed as a threat</a:t>
            </a:r>
          </a:p>
          <a:p>
            <a:r>
              <a:rPr lang="en-US" dirty="0"/>
              <a:t>Asians as smart</a:t>
            </a:r>
          </a:p>
          <a:p>
            <a:r>
              <a:rPr lang="en-US" dirty="0"/>
              <a:t>Latinas experience more sexual advances</a:t>
            </a:r>
          </a:p>
          <a:p>
            <a:r>
              <a:rPr lang="en-US" dirty="0"/>
              <a:t>Women view things differently than men with 60% reporting unwanted sexual contact or harassment</a:t>
            </a:r>
          </a:p>
          <a:p>
            <a:r>
              <a:rPr lang="en-US" dirty="0"/>
              <a:t>LGBT community experience climate as well</a:t>
            </a:r>
          </a:p>
          <a:p>
            <a:r>
              <a:rPr lang="en-US" dirty="0"/>
              <a:t>Intersectionality is a large component</a:t>
            </a:r>
          </a:p>
        </p:txBody>
      </p:sp>
    </p:spTree>
    <p:extLst>
      <p:ext uri="{BB962C8B-B14F-4D97-AF65-F5344CB8AC3E}">
        <p14:creationId xmlns:p14="http://schemas.microsoft.com/office/powerpoint/2010/main" val="787134996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RegularSeedLeftStep">
      <a:dk1>
        <a:srgbClr val="000000"/>
      </a:dk1>
      <a:lt1>
        <a:srgbClr val="FFFFFF"/>
      </a:lt1>
      <a:dk2>
        <a:srgbClr val="22243E"/>
      </a:dk2>
      <a:lt2>
        <a:srgbClr val="E8E2E5"/>
      </a:lt2>
      <a:accent1>
        <a:srgbClr val="47B479"/>
      </a:accent1>
      <a:accent2>
        <a:srgbClr val="3BB140"/>
      </a:accent2>
      <a:accent3>
        <a:srgbClr val="6DB146"/>
      </a:accent3>
      <a:accent4>
        <a:srgbClr val="93AB39"/>
      </a:accent4>
      <a:accent5>
        <a:srgbClr val="B69F47"/>
      </a:accent5>
      <a:accent6>
        <a:srgbClr val="B1683B"/>
      </a:accent6>
      <a:hlink>
        <a:srgbClr val="BF3F84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558</Words>
  <Application>Microsoft Macintosh PowerPoint</Application>
  <PresentationFormat>Widescreen</PresentationFormat>
  <Paragraphs>53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AvenirNext LT Pro Medium</vt:lpstr>
      <vt:lpstr>Arial</vt:lpstr>
      <vt:lpstr>Calibri</vt:lpstr>
      <vt:lpstr>Gill Sans Nova</vt:lpstr>
      <vt:lpstr>ConfettiVTI</vt:lpstr>
      <vt:lpstr>Chapter 5 Campus Climate and Diversity</vt:lpstr>
      <vt:lpstr>Defining Diversity</vt:lpstr>
      <vt:lpstr>Defining Diversity Cont.</vt:lpstr>
      <vt:lpstr>Defining Diversity Cont.</vt:lpstr>
      <vt:lpstr>Frameworks for Studying Diversity and Campus Climate</vt:lpstr>
      <vt:lpstr>The Campus Climate Framework</vt:lpstr>
      <vt:lpstr>More Frameworks</vt:lpstr>
      <vt:lpstr>Comparing Models</vt:lpstr>
      <vt:lpstr>How Students Experience Climate</vt:lpstr>
      <vt:lpstr>The Role of Student Affairs in Supporting Diversity and Improving Campus Climate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Campus Climate and Diversity</dc:title>
  <dc:creator>Luis Alaniz</dc:creator>
  <cp:lastModifiedBy>Luis Alaniz</cp:lastModifiedBy>
  <cp:revision>8</cp:revision>
  <dcterms:created xsi:type="dcterms:W3CDTF">2022-10-06T22:00:57Z</dcterms:created>
  <dcterms:modified xsi:type="dcterms:W3CDTF">2022-10-13T23:19:12Z</dcterms:modified>
</cp:coreProperties>
</file>