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3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4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2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9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bcnews.go.com/US/obama-administration-public-schools-transgender-students-access-bathrooms/story?id=39081956" TargetMode="External"/><Relationship Id="rId2" Type="http://schemas.openxmlformats.org/officeDocument/2006/relationships/hyperlink" Target="https://history.state.gov/milestones/1784-1800/convention-and-ratific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ack">
            <a:extLst>
              <a:ext uri="{FF2B5EF4-FFF2-40B4-BE49-F238E27FC236}">
                <a16:creationId xmlns:a16="http://schemas.microsoft.com/office/drawing/2014/main" id="{56610276-AEC4-4F9F-8F19-EBC8B8B8F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etters in shelves">
            <a:extLst>
              <a:ext uri="{FF2B5EF4-FFF2-40B4-BE49-F238E27FC236}">
                <a16:creationId xmlns:a16="http://schemas.microsoft.com/office/drawing/2014/main" id="{45BC5670-1A64-DBA7-5C99-ED19334B4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2" r="-1" b="15329"/>
          <a:stretch/>
        </p:blipFill>
        <p:spPr>
          <a:xfrm>
            <a:off x="20" y="334926"/>
            <a:ext cx="12188932" cy="6857990"/>
          </a:xfrm>
          <a:prstGeom prst="rect">
            <a:avLst/>
          </a:prstGeom>
        </p:spPr>
      </p:pic>
      <p:sp>
        <p:nvSpPr>
          <p:cNvPr id="117" name="Main Frame">
            <a:extLst>
              <a:ext uri="{FF2B5EF4-FFF2-40B4-BE49-F238E27FC236}">
                <a16:creationId xmlns:a16="http://schemas.microsoft.com/office/drawing/2014/main" id="{F82D9B81-57D7-4F0C-AB92-6E390E4E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16C5D-813F-3988-000A-2BD37A6E5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663959"/>
            <a:ext cx="6071154" cy="5048547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History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B6CCD-1B1B-263E-3861-3CC6B955F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498" y="663959"/>
            <a:ext cx="2888033" cy="504855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Presented by Luis Alaniz</a:t>
            </a:r>
          </a:p>
        </p:txBody>
      </p:sp>
      <p:cxnSp>
        <p:nvCxnSpPr>
          <p:cNvPr id="118" name="Main Horizontal Connector">
            <a:extLst>
              <a:ext uri="{FF2B5EF4-FFF2-40B4-BE49-F238E27FC236}">
                <a16:creationId xmlns:a16="http://schemas.microsoft.com/office/drawing/2014/main" id="{AE3D1161-F2DF-43A9-8376-3DB1403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6">
            <a:extLst>
              <a:ext uri="{FF2B5EF4-FFF2-40B4-BE49-F238E27FC236}">
                <a16:creationId xmlns:a16="http://schemas.microsoft.com/office/drawing/2014/main" id="{71F444DC-2BF7-4689-B6E1-0F0D0E9C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277100" y="335783"/>
            <a:ext cx="0" cy="5711654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Main Vertical Connector">
            <a:extLst>
              <a:ext uri="{FF2B5EF4-FFF2-40B4-BE49-F238E27FC236}">
                <a16:creationId xmlns:a16="http://schemas.microsoft.com/office/drawing/2014/main" id="{FF393DD8-555D-4D86-9600-299145E03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25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72C46-CF80-C500-A5DD-B7F6017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5137520" cy="1154711"/>
          </a:xfrm>
        </p:spPr>
        <p:txBody>
          <a:bodyPr>
            <a:normAutofit/>
          </a:bodyPr>
          <a:lstStyle/>
          <a:p>
            <a:r>
              <a:rPr lang="en-US" sz="2800"/>
              <a:t>1787 - The Constitutional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F5EC-2FC1-895E-6A4D-D71C0FF8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91995"/>
            <a:ext cx="5124226" cy="317478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/>
              <a:t>The convention met in Philadelphia between May and September 1787 to address shortcomings that stemmed from the Articles of Confederation.</a:t>
            </a:r>
          </a:p>
          <a:p>
            <a:pPr>
              <a:lnSpc>
                <a:spcPct val="120000"/>
              </a:lnSpc>
            </a:pPr>
            <a:r>
              <a:rPr lang="en-US" sz="1700"/>
              <a:t>The federal government was granted more authority with specific power including international relations, interstate commerce, federal laws, </a:t>
            </a:r>
            <a:r>
              <a:rPr lang="en-US" sz="1700" err="1"/>
              <a:t>etc</a:t>
            </a:r>
            <a:r>
              <a:rPr lang="en-US" sz="1700"/>
              <a:t> (Department of State, 2022).</a:t>
            </a:r>
          </a:p>
          <a:p>
            <a:pPr>
              <a:lnSpc>
                <a:spcPct val="120000"/>
              </a:lnSpc>
            </a:pPr>
            <a:r>
              <a:rPr lang="en-US" sz="1700"/>
              <a:t>Ratification took place in 1789.</a:t>
            </a:r>
          </a:p>
        </p:txBody>
      </p:sp>
      <p:pic>
        <p:nvPicPr>
          <p:cNvPr id="1026" name="Picture 2" descr="United States Constitutional Convention">
            <a:extLst>
              <a:ext uri="{FF2B5EF4-FFF2-40B4-BE49-F238E27FC236}">
                <a16:creationId xmlns:a16="http://schemas.microsoft.com/office/drawing/2014/main" id="{A5C52B5F-91CF-E063-2B3B-898554B75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r="20799" b="2"/>
          <a:stretch/>
        </p:blipFill>
        <p:spPr bwMode="auto">
          <a:xfrm>
            <a:off x="6448525" y="334928"/>
            <a:ext cx="4295875" cy="57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A245249-2F4C-4F85-AB62-095DBE52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11349"/>
            <a:ext cx="60807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C5A7F9B4-2262-444F-8650-A1195AE98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8525" y="334928"/>
            <a:ext cx="0" cy="5712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5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72C46-CF80-C500-A5DD-B7F6017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en-US" sz="2800"/>
              <a:t>1787 - The Constitutional Convention - Views on Education</a:t>
            </a:r>
          </a:p>
        </p:txBody>
      </p:sp>
      <p:pic>
        <p:nvPicPr>
          <p:cNvPr id="2050" name="Picture 2" descr="James Madison | The White House">
            <a:extLst>
              <a:ext uri="{FF2B5EF4-FFF2-40B4-BE49-F238E27FC236}">
                <a16:creationId xmlns:a16="http://schemas.microsoft.com/office/drawing/2014/main" id="{8A581D10-F0B9-7BE6-A622-3844C65C5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r="8762"/>
          <a:stretch/>
        </p:blipFill>
        <p:spPr bwMode="auto">
          <a:xfrm>
            <a:off x="20" y="10"/>
            <a:ext cx="52104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FF5EC-2FC1-895E-6A4D-D71C0FF8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735229"/>
            <a:ext cx="4423224" cy="31083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900"/>
              <a:t>Education and a national university was advanced by delegates including James Madison –but it did not prevail (Alexander &amp; Alexander, 2010).</a:t>
            </a:r>
          </a:p>
          <a:p>
            <a:pPr>
              <a:lnSpc>
                <a:spcPct val="120000"/>
              </a:lnSpc>
            </a:pPr>
            <a:r>
              <a:rPr lang="en-US" sz="1900"/>
              <a:t>Was an issue of federal versus state power more than about education.</a:t>
            </a:r>
          </a:p>
          <a:p>
            <a:pPr>
              <a:lnSpc>
                <a:spcPct val="120000"/>
              </a:lnSpc>
            </a:pPr>
            <a:r>
              <a:rPr lang="en-US" sz="1900"/>
              <a:t>Reshaped the look and balance of governance in the U.S. to this day.</a:t>
            </a:r>
          </a:p>
        </p:txBody>
      </p:sp>
      <p:cxnSp>
        <p:nvCxnSpPr>
          <p:cNvPr id="2057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1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71EA-74F6-2D9E-F410-BC27D6EB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1862 - The First Morrill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9D6AE-C624-6164-363E-48FA5495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First Morill Act was passed by congress in 1862 and provided an amount of land to each state to sell in return for proceeds that were earmarked for the</a:t>
            </a:r>
          </a:p>
          <a:p>
            <a:pPr lvl="1"/>
            <a:r>
              <a:rPr lang="en-US" dirty="0"/>
              <a:t>“</a:t>
            </a:r>
            <a:r>
              <a:rPr lang="en-US" i="1" dirty="0">
                <a:effectLst/>
                <a:latin typeface="Helvetica" pitchFamily="2" charset="0"/>
              </a:rPr>
              <a:t>endowment, maintenance and support of at least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one college where the leading object shall be, without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excluding other scientific and classical studies and including military tactics, to teach such branches of learning as are related to agriculture and mechanic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arts in such manner as the legislatures of the states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may respectively prescribe” (U.S.C.A., Title 20, Education, §§ 81–1686.</a:t>
            </a:r>
            <a:r>
              <a:rPr lang="en-US" i="1" dirty="0">
                <a:latin typeface="Helvetica" pitchFamily="2" charset="0"/>
              </a:rPr>
              <a:t> as cited by Alexander &amp; Alexander 2010).</a:t>
            </a:r>
          </a:p>
          <a:p>
            <a:r>
              <a:rPr lang="en-US" i="1" dirty="0">
                <a:effectLst/>
                <a:latin typeface="Helvetica" pitchFamily="2" charset="0"/>
              </a:rPr>
              <a:t>This established land-grant colleges that were advancing the role of higher education in America</a:t>
            </a:r>
          </a:p>
          <a:p>
            <a:r>
              <a:rPr lang="en-US" i="1" dirty="0">
                <a:latin typeface="Helvetica" pitchFamily="2" charset="0"/>
              </a:rPr>
              <a:t>This also led to diversity in education which included agriculture and engineering</a:t>
            </a:r>
          </a:p>
          <a:p>
            <a:r>
              <a:rPr lang="en-US" i="1" dirty="0">
                <a:latin typeface="Helvetica" pitchFamily="2" charset="0"/>
              </a:rPr>
              <a:t>The federal role in education remained indirect</a:t>
            </a:r>
          </a:p>
          <a:p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0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85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039AF6-7038-5DE4-F304-45AA1A08B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r="-1" b="12789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Black">
            <a:extLst>
              <a:ext uri="{FF2B5EF4-FFF2-40B4-BE49-F238E27FC236}">
                <a16:creationId xmlns:a16="http://schemas.microsoft.com/office/drawing/2014/main" id="{06F5F482-D021-433B-851C-B07B40E9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3D06844-F797-D52F-F6A8-CCA422BCC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3" r="-1" b="2866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4D401-2E2D-D02D-AF20-A86FCFE0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21519"/>
            <a:ext cx="5254740" cy="475086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1931 - Alvarez vs. the Board of Trustees of the Lemon Grove (California) School District</a:t>
            </a:r>
          </a:p>
        </p:txBody>
      </p:sp>
      <p:cxnSp>
        <p:nvCxnSpPr>
          <p:cNvPr id="6157" name="Straight Connector 6156">
            <a:extLst>
              <a:ext uri="{FF2B5EF4-FFF2-40B4-BE49-F238E27FC236}">
                <a16:creationId xmlns:a16="http://schemas.microsoft.com/office/drawing/2014/main" id="{6456490F-35AF-4D43-B301-FBCB19F2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8900" y="334928"/>
            <a:ext cx="0" cy="5701553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78C4-9DD3-B6E7-03D4-6C0E0686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298" y="810563"/>
            <a:ext cx="3530949" cy="47612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Starts with the ”Lemon Grove Incident” –the attempt to segregate Mexican children</a:t>
            </a:r>
          </a:p>
          <a:p>
            <a:r>
              <a:rPr lang="en-US">
                <a:solidFill>
                  <a:srgbClr val="FFFFFF"/>
                </a:solidFill>
              </a:rPr>
              <a:t>Predates Brown V Topeka</a:t>
            </a:r>
          </a:p>
          <a:p>
            <a:r>
              <a:rPr lang="en-US">
                <a:solidFill>
                  <a:srgbClr val="FFFFFF"/>
                </a:solidFill>
              </a:rPr>
              <a:t>One of many cases in the American Southwest from the 30’s</a:t>
            </a:r>
          </a:p>
        </p:txBody>
      </p:sp>
      <p:cxnSp>
        <p:nvCxnSpPr>
          <p:cNvPr id="6159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02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4D401-2E2D-D02D-AF20-A86FCFE0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en-US" sz="2400"/>
              <a:t>1931 - Alvarez vs. the Board of Trustees of the Lemon Grove (California) School District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C56E21-0DF3-7D0A-C687-84961FDB9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6824"/>
          <a:stretch/>
        </p:blipFill>
        <p:spPr bwMode="auto">
          <a:xfrm>
            <a:off x="20" y="10"/>
            <a:ext cx="52104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78C4-9DD3-B6E7-03D4-6C0E0686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735229"/>
            <a:ext cx="4423224" cy="31083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00"/>
              <a:t>The community took action and won the case –they were after equal education and not segregation</a:t>
            </a:r>
          </a:p>
          <a:p>
            <a:pPr>
              <a:lnSpc>
                <a:spcPct val="120000"/>
              </a:lnSpc>
            </a:pPr>
            <a:r>
              <a:rPr lang="en-US" sz="1400"/>
              <a:t>Segregation was supported at a state level as the California school code stated ” The power to establish separate school for Indian children and children of Chinese, Japanese and Mongolian ancestry” (Alvarez, 1984, para. 4) –Mexicans were deemed ”Indian.”</a:t>
            </a:r>
          </a:p>
          <a:p>
            <a:pPr>
              <a:lnSpc>
                <a:spcPct val="120000"/>
              </a:lnSpc>
            </a:pPr>
            <a:r>
              <a:rPr lang="en-US" sz="1400"/>
              <a:t>Was a shift in Black/White to Brown/White and POC/White paradigms (Madrid, 2008)</a:t>
            </a:r>
          </a:p>
          <a:p>
            <a:pPr>
              <a:lnSpc>
                <a:spcPct val="120000"/>
              </a:lnSpc>
            </a:pPr>
            <a:endParaRPr lang="en-US" sz="1400"/>
          </a:p>
        </p:txBody>
      </p:sp>
      <p:cxnSp>
        <p:nvCxnSpPr>
          <p:cNvPr id="4105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6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79EFA-647A-5E29-E059-F0075F67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310924" cy="1154711"/>
          </a:xfrm>
        </p:spPr>
        <p:txBody>
          <a:bodyPr>
            <a:normAutofit/>
          </a:bodyPr>
          <a:lstStyle/>
          <a:p>
            <a:r>
              <a:rPr lang="en-US"/>
              <a:t>2016 – Transgender Bathroom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4A37-EF33-A564-33E3-05E0CC6B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91995"/>
            <a:ext cx="5934684" cy="3174788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/>
              <a:t>Obama administration called on public school districts to allow transgender students to use the bathroom which matches their gender identity as a condition of receiving federal funds (Dooley, 2016)</a:t>
            </a:r>
          </a:p>
          <a:p>
            <a:pPr>
              <a:lnSpc>
                <a:spcPct val="120000"/>
              </a:lnSpc>
            </a:pPr>
            <a:r>
              <a:rPr lang="en-US" sz="1600"/>
              <a:t>The Obama administration cited TITLE IX</a:t>
            </a:r>
          </a:p>
          <a:p>
            <a:pPr>
              <a:lnSpc>
                <a:spcPct val="120000"/>
              </a:lnSpc>
            </a:pPr>
            <a:r>
              <a:rPr lang="en-US" sz="1600"/>
              <a:t>While not law, it placed districts in a position where compliance was mandated and under the purview the Office of Civil Rights (Texas Association of School Boards, 2022).</a:t>
            </a:r>
          </a:p>
          <a:p>
            <a:pPr>
              <a:lnSpc>
                <a:spcPct val="120000"/>
              </a:lnSpc>
            </a:pPr>
            <a:r>
              <a:rPr lang="en-US" sz="1600"/>
              <a:t>OCR issued formal interpretation in 2021</a:t>
            </a:r>
          </a:p>
        </p:txBody>
      </p:sp>
      <p:pic>
        <p:nvPicPr>
          <p:cNvPr id="7170" name="Picture 2" descr="For Transgender Students, Title IX Changes Could Reopen Doors Closed Under  Trump">
            <a:extLst>
              <a:ext uri="{FF2B5EF4-FFF2-40B4-BE49-F238E27FC236}">
                <a16:creationId xmlns:a16="http://schemas.microsoft.com/office/drawing/2014/main" id="{7320AA5C-19CC-A7F4-967C-DA4F891C5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r="27983" b="2"/>
          <a:stretch/>
        </p:blipFill>
        <p:spPr bwMode="auto">
          <a:xfrm>
            <a:off x="7271985" y="1905000"/>
            <a:ext cx="3476713" cy="41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89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0" name="Straight Connector 7180">
            <a:extLst>
              <a:ext uri="{FF2B5EF4-FFF2-40B4-BE49-F238E27FC236}">
                <a16:creationId xmlns:a16="http://schemas.microsoft.com/office/drawing/2014/main" id="{C2F1D46A-55AC-4421-A4F7-B094AC0B6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1985" y="1905000"/>
            <a:ext cx="0" cy="41424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1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2" name="Straight Connector 7184">
            <a:extLst>
              <a:ext uri="{FF2B5EF4-FFF2-40B4-BE49-F238E27FC236}">
                <a16:creationId xmlns:a16="http://schemas.microsoft.com/office/drawing/2014/main" id="{DA245249-2F4C-4F85-AB62-095DBE524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3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695-1369-4DDD-AC65-ABF1CE29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0261-3857-AC37-B066-B5713DCA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096198"/>
            <a:ext cx="9489000" cy="4066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Alexander, K., &amp; Alexander, M. D. (2019). American Public School Law. (9 ed.) (Higher Education Coursebook). West Academic Publishing.</a:t>
            </a:r>
          </a:p>
          <a:p>
            <a:pPr marL="0" indent="0">
              <a:buNone/>
            </a:pPr>
            <a:r>
              <a:rPr lang="en-US" dirty="0"/>
              <a:t>Alvarez, R. (1984). The Lemon Grove incident. The Journal of San Diego History</a:t>
            </a:r>
          </a:p>
          <a:p>
            <a:pPr marL="0" indent="0">
              <a:buNone/>
            </a:pPr>
            <a:r>
              <a:rPr lang="en-US" dirty="0"/>
              <a:t>Department of State (2022). Constitutional Convention and Ratification, 1787–1789.  </a:t>
            </a:r>
            <a:r>
              <a:rPr lang="en-US" dirty="0">
                <a:hlinkClick r:id="rId2"/>
              </a:rPr>
              <a:t>https://history.state.gov/milestones/1784-1800/convention-and-ratification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Dooley, E. (2016). Obama to Public Schools: Allow Transgender Students Access to Bathrooms.  </a:t>
            </a:r>
            <a:r>
              <a:rPr lang="en-US" dirty="0">
                <a:hlinkClick r:id="rId3"/>
              </a:rPr>
              <a:t>https://abcnews.go.com/US/obama-administration-public-schools-transgender-students-access-bathrooms/story?id=39081956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Madrid, M. (2008). The Unheralded History of the Lemon Grove Desegregation Case. Multicultural education magazine. </a:t>
            </a:r>
          </a:p>
          <a:p>
            <a:pPr marL="0" indent="0">
              <a:buNone/>
            </a:pPr>
            <a:r>
              <a:rPr lang="en-US" dirty="0"/>
              <a:t>(2002) Legal Issues Related to Transgender Students. Texas Association of School Boards. TASB School Law eSource.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BAA85-7F81-1E0A-5299-DACAD716D85F}"/>
              </a:ext>
            </a:extLst>
          </p:cNvPr>
          <p:cNvSpPr txBox="1"/>
          <p:nvPr/>
        </p:nvSpPr>
        <p:spPr>
          <a:xfrm>
            <a:off x="3966519" y="23848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37201"/>
      </p:ext>
    </p:extLst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8E7"/>
      </a:lt2>
      <a:accent1>
        <a:srgbClr val="C6969F"/>
      </a:accent1>
      <a:accent2>
        <a:srgbClr val="BA8C7F"/>
      </a:accent2>
      <a:accent3>
        <a:srgbClr val="B4A17F"/>
      </a:accent3>
      <a:accent4>
        <a:srgbClr val="A4A772"/>
      </a:accent4>
      <a:accent5>
        <a:srgbClr val="96AA81"/>
      </a:accent5>
      <a:accent6>
        <a:srgbClr val="7DAF77"/>
      </a:accent6>
      <a:hlink>
        <a:srgbClr val="568E8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669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Elephant</vt:lpstr>
      <vt:lpstr>Helvetica</vt:lpstr>
      <vt:lpstr>Univers Condensed</vt:lpstr>
      <vt:lpstr>MimeoVTI</vt:lpstr>
      <vt:lpstr>History Timeline</vt:lpstr>
      <vt:lpstr>1787 - The Constitutional Convention</vt:lpstr>
      <vt:lpstr>1787 - The Constitutional Convention - Views on Education</vt:lpstr>
      <vt:lpstr>1862 - The First Morrill Act</vt:lpstr>
      <vt:lpstr>PowerPoint Presentation</vt:lpstr>
      <vt:lpstr>1931 - Alvarez vs. the Board of Trustees of the Lemon Grove (California) School District</vt:lpstr>
      <vt:lpstr>1931 - Alvarez vs. the Board of Trustees of the Lemon Grove (California) School District</vt:lpstr>
      <vt:lpstr>2016 – Transgender Bathroom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Timeline</dc:title>
  <dc:creator>Luis Alaniz</dc:creator>
  <cp:lastModifiedBy>Luis Alaniz</cp:lastModifiedBy>
  <cp:revision>9</cp:revision>
  <dcterms:created xsi:type="dcterms:W3CDTF">2022-10-06T20:50:40Z</dcterms:created>
  <dcterms:modified xsi:type="dcterms:W3CDTF">2022-10-13T22:46:55Z</dcterms:modified>
</cp:coreProperties>
</file>