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5"/>
    <p:restoredTop sz="94705"/>
  </p:normalViewPr>
  <p:slideViewPr>
    <p:cSldViewPr snapToGrid="0">
      <p:cViewPr varScale="1">
        <p:scale>
          <a:sx n="116" d="100"/>
          <a:sy n="116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DFE6-1D94-CDE8-937A-84B3F8D75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FFA46-E036-F9EA-0A49-175907B22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A4F5-EC00-0936-783E-73DC5BCA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2C27C-FC8C-E142-38F7-BB4B11DA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601EE-4906-FEEC-4904-54DC4909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4CD5-0ACC-80AE-1FE5-EF8F0AC4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88539-02C6-73F2-BFAD-AA74355B6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4918-3A11-0126-1046-6D3CB52A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652DD-72AC-91D4-25CD-C909D0D9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1F59-56BB-250A-38B2-BE426F87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0EF20-381C-4373-BAF6-59FAB8FD4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9E57E-CE75-5686-163C-90676FC0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A082-9B92-E4D9-B5CD-D0314331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89604-EAEE-12F8-F46D-0F3ABBDD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3C0EE-6654-C153-C864-EFDCCE8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7178-2E1F-EB79-801A-57667D5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63A0-B230-0E65-2A11-9BEA10D63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048F0-5574-508D-438E-34700F0C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658F-21BD-C4F5-9B43-67AEA4BD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E80CB-4138-DFBE-0497-84343DF3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4F2A-09FD-E7B5-40A0-0231C3E0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04245-195D-E250-8F0E-7CB65C549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06FD-70EA-55A9-6C05-0196EF86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39BB5-0A2D-E102-5AAD-FB165147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EA8E-080A-B867-D535-C7463F97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C8C6-4A8D-0595-34E5-0710E5B4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4EC5-3F7E-C341-087D-2818877DB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B2CA7-B74C-3AAC-7743-4EDD4BA93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84E55-3CC7-4212-023B-1D740E3C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77722-A443-D5F9-5547-8CA58C26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D33BA-254A-2C14-F6DD-4E8F3507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FB2D-00C9-1CC8-1751-51212396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67B42-42FF-17CD-BFBE-B99F304A8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D0E6F-2267-6691-E81F-42613421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61025-12E0-C266-26A5-7631884C9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93A58-97E1-8E68-95ED-EB14F025E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F7465-61E4-C9A3-0B44-0B214BB9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500F8-3A01-F366-A56A-CF0221A7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5C595-655C-6718-81B3-91358195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C643-0675-662D-29E6-09A15ED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69112-4A60-E328-24D0-365ED9E2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2B228-6CB5-0B9A-C039-C1808018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016C-AA79-AE66-FB62-854B12E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4A2D5-8F8C-2851-2CFF-F551978E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2726C-91B1-8739-1840-53194667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DE18C-067F-96C2-F9F3-FB40EAE9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FFB5-59C6-088F-AC7C-F2EBEB0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50A8-EAEC-650B-207E-ED23FF71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7DB36-540D-7D14-D688-A05AA8A6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340AE-2F8E-6409-7CD7-EF06E947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6195B-640A-1E07-2DEE-04769069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9E6C8-2D9D-A67C-8B33-7A4C374A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6C53-4768-757C-4F46-721FEDDC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FCE12-5AB0-25DC-C83D-ED50F7C88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092F1-1E97-73CE-0ED5-BE11D9CAB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6A89B-F12D-CDA8-8E81-2E348E52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4DCA4-6C6B-2861-146F-E8B67F60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6FCC2-6D50-4269-837B-5A7879B1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C0FCE-4FA2-ED12-6F5C-6F84C1CA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32305-CFF0-EEDC-2F1F-3BFE1B8E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A4473-D280-07BF-4E1C-163CE2DA8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CD50-75FA-C44C-84AB-5DF3438C16C1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9C51-63BF-658F-84DB-03EB7BE6D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7275-28E2-32A6-E64C-5A2A812C9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A910-9B20-7E4C-8D5E-15FD8BCE3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04A65-DDFC-5064-71F8-94667E93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Martha Treviño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00070-FB76-8650-FDAB-F3CC651D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Oral History Project</a:t>
            </a:r>
          </a:p>
          <a:p>
            <a:pPr algn="l"/>
            <a:r>
              <a:rPr lang="en-US"/>
              <a:t>Presented by Luis Alaniz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05EE68A-E992-3812-FE95-86A21089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8" t="47575" r="65218" b="8484"/>
          <a:stretch/>
        </p:blipFill>
        <p:spPr>
          <a:xfrm>
            <a:off x="8074681" y="2129307"/>
            <a:ext cx="213097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0BC3F-8878-137B-99E4-C175D1BB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Early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0565-D5D4-27CE-3351-9AC0A8C65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/>
              <a:t>Born in Veracruz, Mexico</a:t>
            </a:r>
          </a:p>
          <a:p>
            <a:r>
              <a:rPr lang="en-US" sz="2000" dirty="0"/>
              <a:t>Parents separated</a:t>
            </a:r>
          </a:p>
          <a:p>
            <a:r>
              <a:rPr lang="en-US" sz="2000" dirty="0"/>
              <a:t>Moves to the U.S. border</a:t>
            </a:r>
          </a:p>
          <a:p>
            <a:r>
              <a:rPr lang="en-US" sz="2000" dirty="0"/>
              <a:t>Begins life an ESL student</a:t>
            </a:r>
          </a:p>
          <a:p>
            <a:r>
              <a:rPr lang="en-US" sz="2000" dirty="0"/>
              <a:t>Eldest of 7 with 5 half-siblings</a:t>
            </a:r>
          </a:p>
        </p:txBody>
      </p:sp>
      <p:pic>
        <p:nvPicPr>
          <p:cNvPr id="1026" name="Picture 2" descr="Veracruz City - Wikipedia">
            <a:extLst>
              <a:ext uri="{FF2B5EF4-FFF2-40B4-BE49-F238E27FC236}">
                <a16:creationId xmlns:a16="http://schemas.microsoft.com/office/drawing/2014/main" id="{A1D3916F-5D47-2BB7-218B-5EEEDFFD2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23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4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6C697-36EC-E7A1-5321-19D7657E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Highschool to college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1164-686D-1AD9-F06C-9ACB09A4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Little support in her high school classes</a:t>
            </a:r>
          </a:p>
          <a:p>
            <a:r>
              <a:rPr lang="en-US" sz="2200"/>
              <a:t>Counseling virtually non-existent</a:t>
            </a:r>
          </a:p>
          <a:p>
            <a:r>
              <a:rPr lang="en-US" sz="2200"/>
              <a:t>ESL challenges</a:t>
            </a:r>
          </a:p>
          <a:p>
            <a:r>
              <a:rPr lang="en-US" sz="2200"/>
              <a:t>GED</a:t>
            </a:r>
          </a:p>
          <a:p>
            <a:r>
              <a:rPr lang="en-US" sz="2200"/>
              <a:t>Push for more</a:t>
            </a:r>
          </a:p>
          <a:p>
            <a:r>
              <a:rPr lang="en-US" sz="2200"/>
              <a:t>Love of reading and writing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2050" name="Picture 2" descr="La Joya ISD - Mascot and Logo Image Download">
            <a:extLst>
              <a:ext uri="{FF2B5EF4-FFF2-40B4-BE49-F238E27FC236}">
                <a16:creationId xmlns:a16="http://schemas.microsoft.com/office/drawing/2014/main" id="{B32A6195-495B-7924-D8C4-D7E7EF1D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814154"/>
            <a:ext cx="5458968" cy="52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1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6" name="Rectangle 308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04" name="Rectangle 3082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F1058-8A60-AF77-20F3-7FB58BE8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20"/>
            <a:ext cx="6125964" cy="752888"/>
          </a:xfrm>
        </p:spPr>
        <p:txBody>
          <a:bodyPr anchor="b">
            <a:normAutofit/>
          </a:bodyPr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6CB70-E9D9-1E4D-7954-25604DD3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1394952"/>
            <a:ext cx="4114801" cy="5091328"/>
          </a:xfrm>
        </p:spPr>
        <p:txBody>
          <a:bodyPr>
            <a:normAutofit/>
          </a:bodyPr>
          <a:lstStyle/>
          <a:p>
            <a:r>
              <a:rPr lang="en-US" sz="1600" dirty="0"/>
              <a:t>Marriage to an Army veteran who took advantage of the GI bill</a:t>
            </a:r>
          </a:p>
          <a:p>
            <a:r>
              <a:rPr lang="en-US" sz="1600" dirty="0"/>
              <a:t>Housemaker while her husband attended university</a:t>
            </a:r>
          </a:p>
          <a:p>
            <a:r>
              <a:rPr lang="en-US" sz="1600" dirty="0"/>
              <a:t>Attended college at Pan-American College Brownsville </a:t>
            </a:r>
          </a:p>
          <a:p>
            <a:r>
              <a:rPr lang="en-US" sz="1600" dirty="0"/>
              <a:t>Little support for families in terms of housing, care, jobs, </a:t>
            </a:r>
            <a:r>
              <a:rPr lang="en-US" sz="1600" dirty="0" err="1"/>
              <a:t>etc</a:t>
            </a:r>
            <a:endParaRPr lang="en-US" sz="1600" dirty="0"/>
          </a:p>
          <a:p>
            <a:r>
              <a:rPr lang="en-US" sz="1600" dirty="0"/>
              <a:t>Moved from Brownsville to La Joya for the support system</a:t>
            </a:r>
          </a:p>
          <a:p>
            <a:r>
              <a:rPr lang="en-US" sz="1600" dirty="0"/>
              <a:t>Attended Pan-American College Edinburg</a:t>
            </a:r>
          </a:p>
          <a:p>
            <a:r>
              <a:rPr lang="en-US" sz="1600" dirty="0"/>
              <a:t>Safety was a constant concern</a:t>
            </a:r>
          </a:p>
          <a:p>
            <a:r>
              <a:rPr lang="en-US" sz="1600" dirty="0"/>
              <a:t>Gender biases</a:t>
            </a:r>
          </a:p>
          <a:p>
            <a:r>
              <a:rPr lang="en-US" sz="1600" dirty="0"/>
              <a:t>Still little support from the institution</a:t>
            </a:r>
          </a:p>
          <a:p>
            <a:r>
              <a:rPr lang="en-US" sz="1600" dirty="0"/>
              <a:t>Was a big basketball fan and still misses the Broncs</a:t>
            </a:r>
          </a:p>
        </p:txBody>
      </p:sp>
      <p:pic>
        <p:nvPicPr>
          <p:cNvPr id="3078" name="Picture 6" descr="University Course Catalogs (EC, EJC, ERC, PAC, PAU, UTPA) | University  Course Catalogs | University of Texas Rio Grande Valley">
            <a:extLst>
              <a:ext uri="{FF2B5EF4-FFF2-40B4-BE49-F238E27FC236}">
                <a16:creationId xmlns:a16="http://schemas.microsoft.com/office/drawing/2014/main" id="{1FA28465-06D8-5E6E-47C5-B97D7F1E8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r="2" b="38599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59 El Bronco by Pan American College: Very Good Hardback 1st edition. |  booksforcomfort">
            <a:extLst>
              <a:ext uri="{FF2B5EF4-FFF2-40B4-BE49-F238E27FC236}">
                <a16:creationId xmlns:a16="http://schemas.microsoft.com/office/drawing/2014/main" id="{2864CEEA-766D-EB6F-7CD2-3255CAA27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r="-3" b="4813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University of Texas–Pan American (UTPA) was a state university located  in Edinburg, Texas.… | University of texas rio grande valley, Edinburg, Rio  grande valley">
            <a:extLst>
              <a:ext uri="{FF2B5EF4-FFF2-40B4-BE49-F238E27FC236}">
                <a16:creationId xmlns:a16="http://schemas.microsoft.com/office/drawing/2014/main" id="{72EAC3BD-9BEC-F530-F5A0-3FBE46E71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r="3" b="9703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6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immy Carter Early College High School where the magic begins – Red Gold  News Student Publication">
            <a:extLst>
              <a:ext uri="{FF2B5EF4-FFF2-40B4-BE49-F238E27FC236}">
                <a16:creationId xmlns:a16="http://schemas.microsoft.com/office/drawing/2014/main" id="{AFDA643D-7F7B-35D5-9B6B-3F62B75B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7376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0B744-1865-F44E-E2F2-9F1A26B7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Post bachelor’s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10B2-A6D1-C5E3-8CDC-1CF8B2B5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668162"/>
            <a:ext cx="4392660" cy="48247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Taught elementary and elementary GT</a:t>
            </a:r>
          </a:p>
          <a:p>
            <a:r>
              <a:rPr lang="en-US" sz="2400" dirty="0"/>
              <a:t>Worked on master’s degree in the early 90’s</a:t>
            </a:r>
          </a:p>
          <a:p>
            <a:r>
              <a:rPr lang="en-US" sz="2400" dirty="0"/>
              <a:t>Spanish high school teacher</a:t>
            </a:r>
          </a:p>
          <a:p>
            <a:r>
              <a:rPr lang="en-US" sz="2400" dirty="0"/>
              <a:t>Saw shift in student population</a:t>
            </a:r>
          </a:p>
          <a:p>
            <a:r>
              <a:rPr lang="en-US" sz="2400" dirty="0"/>
              <a:t>Shifts in ESL programs/support</a:t>
            </a:r>
          </a:p>
          <a:p>
            <a:r>
              <a:rPr lang="en-US" sz="2400" dirty="0"/>
              <a:t>Combined her love of language and teaching by becoming La Joya ISD grant development coordinator</a:t>
            </a:r>
          </a:p>
          <a:p>
            <a:r>
              <a:rPr lang="en-US" sz="2400" dirty="0"/>
              <a:t>Worked to secure support and funding for the district’s first early college and expand dual enrollment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1875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0D01-A872-C167-C985-7C31B27D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433A-9157-328C-307D-1337EE907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Retired</a:t>
            </a:r>
            <a:r>
              <a:rPr lang="en-US"/>
              <a:t>, moved</a:t>
            </a:r>
          </a:p>
          <a:p>
            <a:r>
              <a:rPr lang="en-US"/>
              <a:t>Despite </a:t>
            </a:r>
            <a:r>
              <a:rPr lang="en-US" dirty="0"/>
              <a:t>health issues, she offered me dissertation help –the day I got admitted to the program</a:t>
            </a:r>
          </a:p>
          <a:p>
            <a:r>
              <a:rPr lang="en-US" dirty="0"/>
              <a:t>Recommendations carry weight</a:t>
            </a:r>
          </a:p>
          <a:p>
            <a:r>
              <a:rPr lang="en-US" dirty="0"/>
              <a:t>Servant leadership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8E5143B-E6C3-8319-2718-5E7EAC253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8" r="-1" b="32892"/>
          <a:stretch/>
        </p:blipFill>
        <p:spPr>
          <a:xfrm>
            <a:off x="1155547" y="637762"/>
            <a:ext cx="9889808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226</Words>
  <Application>Microsoft Macintosh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 2013 - 2022</vt:lpstr>
      <vt:lpstr>Martha Treviño</vt:lpstr>
      <vt:lpstr>Early life</vt:lpstr>
      <vt:lpstr>Highschool to college</vt:lpstr>
      <vt:lpstr>College</vt:lpstr>
      <vt:lpstr>Post bachelor’s</vt:lpstr>
      <vt:lpstr>Legacy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Martha Treviño</dc:title>
  <dc:creator>Luis Alaniz</dc:creator>
  <cp:lastModifiedBy>Luis Alaniz</cp:lastModifiedBy>
  <cp:revision>9</cp:revision>
  <dcterms:created xsi:type="dcterms:W3CDTF">2022-12-01T17:13:11Z</dcterms:created>
  <dcterms:modified xsi:type="dcterms:W3CDTF">2022-12-02T00:19:34Z</dcterms:modified>
</cp:coreProperties>
</file>