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Beauty" panose="02000500000000000000" pitchFamily="2" charset="77"/>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A396D2-089F-9D4F-96B8-4E113C9407AB}" type="doc">
      <dgm:prSet loTypeId="urn:microsoft.com/office/officeart/2005/8/layout/default" loCatId="process" qsTypeId="urn:microsoft.com/office/officeart/2005/8/quickstyle/simple1" qsCatId="simple" csTypeId="urn:microsoft.com/office/officeart/2005/8/colors/accent0_1" csCatId="mainScheme" phldr="1"/>
      <dgm:spPr/>
      <dgm:t>
        <a:bodyPr/>
        <a:lstStyle/>
        <a:p>
          <a:endParaRPr lang="en-US"/>
        </a:p>
      </dgm:t>
    </dgm:pt>
    <dgm:pt modelId="{D007DB3F-844C-7F44-A1A7-F709379335C9}">
      <dgm:prSet/>
      <dgm:spPr>
        <a:noFill/>
        <a:ln>
          <a:noFill/>
        </a:ln>
      </dgm:spPr>
      <dgm:t>
        <a:bodyPr/>
        <a:lstStyle/>
        <a:p>
          <a:r>
            <a:rPr lang="en-US" b="1" i="1" dirty="0">
              <a:solidFill>
                <a:schemeClr val="bg1"/>
              </a:solidFill>
            </a:rPr>
            <a:t>Exercising the privileges and responsibilities of democratic citizenship;</a:t>
          </a:r>
          <a:endParaRPr lang="en-US" b="1" dirty="0">
            <a:solidFill>
              <a:schemeClr val="bg1"/>
            </a:solidFill>
          </a:endParaRPr>
        </a:p>
      </dgm:t>
    </dgm:pt>
    <dgm:pt modelId="{F149BCAC-4B1B-2E4D-B015-31FFED480BB2}" type="parTrans" cxnId="{81C9993D-0AF0-9D40-88CB-FACFC55AABA6}">
      <dgm:prSet/>
      <dgm:spPr/>
      <dgm:t>
        <a:bodyPr/>
        <a:lstStyle/>
        <a:p>
          <a:endParaRPr lang="en-US">
            <a:solidFill>
              <a:schemeClr val="bg1"/>
            </a:solidFill>
          </a:endParaRPr>
        </a:p>
      </dgm:t>
    </dgm:pt>
    <dgm:pt modelId="{8CE1CB43-5AC8-9246-8B70-63B679D53F99}" type="sibTrans" cxnId="{81C9993D-0AF0-9D40-88CB-FACFC55AABA6}">
      <dgm:prSet/>
      <dgm:spPr/>
      <dgm:t>
        <a:bodyPr/>
        <a:lstStyle/>
        <a:p>
          <a:endParaRPr lang="en-US">
            <a:solidFill>
              <a:schemeClr val="bg1"/>
            </a:solidFill>
          </a:endParaRPr>
        </a:p>
      </dgm:t>
    </dgm:pt>
    <dgm:pt modelId="{101D1D1C-DA64-7C41-AABB-F987F1670C43}">
      <dgm:prSet/>
      <dgm:spPr>
        <a:noFill/>
        <a:ln>
          <a:noFill/>
        </a:ln>
      </dgm:spPr>
      <dgm:t>
        <a:bodyPr/>
        <a:lstStyle/>
        <a:p>
          <a:r>
            <a:rPr lang="en-US" b="1" i="1" dirty="0">
              <a:solidFill>
                <a:schemeClr val="bg1"/>
              </a:solidFill>
            </a:rPr>
            <a:t>Developing a set of sound moral and spiritual values by which he guides his life;</a:t>
          </a:r>
          <a:endParaRPr lang="en-US" b="1" dirty="0">
            <a:solidFill>
              <a:schemeClr val="bg1"/>
            </a:solidFill>
          </a:endParaRPr>
        </a:p>
      </dgm:t>
    </dgm:pt>
    <dgm:pt modelId="{8D096F2D-7B79-4143-AE6F-D21AD1CAE7E9}" type="parTrans" cxnId="{FA4B427F-A030-574F-8787-5FCAC989FC2E}">
      <dgm:prSet/>
      <dgm:spPr/>
      <dgm:t>
        <a:bodyPr/>
        <a:lstStyle/>
        <a:p>
          <a:endParaRPr lang="en-US">
            <a:solidFill>
              <a:schemeClr val="bg1"/>
            </a:solidFill>
          </a:endParaRPr>
        </a:p>
      </dgm:t>
    </dgm:pt>
    <dgm:pt modelId="{51D40D1C-8713-F842-A2D8-B7F9EDCDE8CE}" type="sibTrans" cxnId="{FA4B427F-A030-574F-8787-5FCAC989FC2E}">
      <dgm:prSet/>
      <dgm:spPr/>
      <dgm:t>
        <a:bodyPr/>
        <a:lstStyle/>
        <a:p>
          <a:endParaRPr lang="en-US">
            <a:solidFill>
              <a:schemeClr val="bg1"/>
            </a:solidFill>
          </a:endParaRPr>
        </a:p>
      </dgm:t>
    </dgm:pt>
    <dgm:pt modelId="{2DA32648-7BED-B541-ADB9-4CBC053A64EF}">
      <dgm:prSet/>
      <dgm:spPr>
        <a:noFill/>
        <a:ln>
          <a:noFill/>
        </a:ln>
      </dgm:spPr>
      <dgm:t>
        <a:bodyPr/>
        <a:lstStyle/>
        <a:p>
          <a:r>
            <a:rPr lang="en-US" b="1" i="1">
              <a:solidFill>
                <a:schemeClr val="bg1"/>
              </a:solidFill>
            </a:rPr>
            <a:t>Expressing his thoughts clearly in speaking and writing and in reading and listening with understanding;</a:t>
          </a:r>
          <a:endParaRPr lang="en-US" b="1">
            <a:solidFill>
              <a:schemeClr val="bg1"/>
            </a:solidFill>
          </a:endParaRPr>
        </a:p>
      </dgm:t>
    </dgm:pt>
    <dgm:pt modelId="{C245DDE0-27F7-A44E-B421-2DB41772F526}" type="parTrans" cxnId="{CC582BC9-C47C-0B42-85D0-C3833A04008C}">
      <dgm:prSet/>
      <dgm:spPr/>
      <dgm:t>
        <a:bodyPr/>
        <a:lstStyle/>
        <a:p>
          <a:endParaRPr lang="en-US">
            <a:solidFill>
              <a:schemeClr val="bg1"/>
            </a:solidFill>
          </a:endParaRPr>
        </a:p>
      </dgm:t>
    </dgm:pt>
    <dgm:pt modelId="{B4F32169-6BCA-A345-83FE-B343CDE1DBC9}" type="sibTrans" cxnId="{CC582BC9-C47C-0B42-85D0-C3833A04008C}">
      <dgm:prSet/>
      <dgm:spPr/>
      <dgm:t>
        <a:bodyPr/>
        <a:lstStyle/>
        <a:p>
          <a:endParaRPr lang="en-US">
            <a:solidFill>
              <a:schemeClr val="bg1"/>
            </a:solidFill>
          </a:endParaRPr>
        </a:p>
      </dgm:t>
    </dgm:pt>
    <dgm:pt modelId="{8B712485-11CB-1348-89EF-6DB217905CC2}">
      <dgm:prSet/>
      <dgm:spPr>
        <a:noFill/>
        <a:ln>
          <a:noFill/>
        </a:ln>
      </dgm:spPr>
      <dgm:t>
        <a:bodyPr/>
        <a:lstStyle/>
        <a:p>
          <a:r>
            <a:rPr lang="en-US" b="1" i="1">
              <a:solidFill>
                <a:schemeClr val="bg1"/>
              </a:solidFill>
            </a:rPr>
            <a:t>Using the basic mathematical and mechanical skills necessary in everyday life;</a:t>
          </a:r>
          <a:endParaRPr lang="en-US" b="1">
            <a:solidFill>
              <a:schemeClr val="bg1"/>
            </a:solidFill>
          </a:endParaRPr>
        </a:p>
      </dgm:t>
    </dgm:pt>
    <dgm:pt modelId="{8C09563F-467C-884E-8BD3-830CCB372EDD}" type="parTrans" cxnId="{C6DE8DC2-B645-534A-B9E1-89B38F9AA9BF}">
      <dgm:prSet/>
      <dgm:spPr/>
      <dgm:t>
        <a:bodyPr/>
        <a:lstStyle/>
        <a:p>
          <a:endParaRPr lang="en-US">
            <a:solidFill>
              <a:schemeClr val="bg1"/>
            </a:solidFill>
          </a:endParaRPr>
        </a:p>
      </dgm:t>
    </dgm:pt>
    <dgm:pt modelId="{0C237E8A-FC8E-E841-B263-17F4D11EDA6C}" type="sibTrans" cxnId="{C6DE8DC2-B645-534A-B9E1-89B38F9AA9BF}">
      <dgm:prSet/>
      <dgm:spPr/>
      <dgm:t>
        <a:bodyPr/>
        <a:lstStyle/>
        <a:p>
          <a:endParaRPr lang="en-US">
            <a:solidFill>
              <a:schemeClr val="bg1"/>
            </a:solidFill>
          </a:endParaRPr>
        </a:p>
      </dgm:t>
    </dgm:pt>
    <dgm:pt modelId="{2CFC439C-4A1A-144E-B2DD-166737BAE099}">
      <dgm:prSet/>
      <dgm:spPr>
        <a:noFill/>
        <a:ln>
          <a:noFill/>
        </a:ln>
      </dgm:spPr>
      <dgm:t>
        <a:bodyPr/>
        <a:lstStyle/>
        <a:p>
          <a:r>
            <a:rPr lang="en-US" b="1" i="1">
              <a:solidFill>
                <a:schemeClr val="bg1"/>
              </a:solidFill>
            </a:rPr>
            <a:t>Using methods of critical thinking for the solution of problems and for the discrimination among values;</a:t>
          </a:r>
          <a:endParaRPr lang="en-US" b="1">
            <a:solidFill>
              <a:schemeClr val="bg1"/>
            </a:solidFill>
          </a:endParaRPr>
        </a:p>
      </dgm:t>
    </dgm:pt>
    <dgm:pt modelId="{13277D16-0774-004F-ABD4-1510643613B8}" type="parTrans" cxnId="{F07ACD85-2BB4-3E4A-BD02-AB950B654981}">
      <dgm:prSet/>
      <dgm:spPr/>
      <dgm:t>
        <a:bodyPr/>
        <a:lstStyle/>
        <a:p>
          <a:endParaRPr lang="en-US">
            <a:solidFill>
              <a:schemeClr val="bg1"/>
            </a:solidFill>
          </a:endParaRPr>
        </a:p>
      </dgm:t>
    </dgm:pt>
    <dgm:pt modelId="{A902915D-6BDE-3643-B226-FF789F122A63}" type="sibTrans" cxnId="{F07ACD85-2BB4-3E4A-BD02-AB950B654981}">
      <dgm:prSet/>
      <dgm:spPr/>
      <dgm:t>
        <a:bodyPr/>
        <a:lstStyle/>
        <a:p>
          <a:endParaRPr lang="en-US">
            <a:solidFill>
              <a:schemeClr val="bg1"/>
            </a:solidFill>
          </a:endParaRPr>
        </a:p>
      </dgm:t>
    </dgm:pt>
    <dgm:pt modelId="{37668DBD-7369-7E45-BA50-503ED5B16FDA}">
      <dgm:prSet/>
      <dgm:spPr>
        <a:noFill/>
        <a:ln>
          <a:noFill/>
        </a:ln>
      </dgm:spPr>
      <dgm:t>
        <a:bodyPr/>
        <a:lstStyle/>
        <a:p>
          <a:r>
            <a:rPr lang="en-US" b="1" i="1" dirty="0">
              <a:solidFill>
                <a:schemeClr val="bg1"/>
              </a:solidFill>
            </a:rPr>
            <a:t>Understanding his cultural heritage so that he may gain a perspective of his time and</a:t>
          </a:r>
          <a:r>
            <a:rPr lang="en-US" b="1" dirty="0">
              <a:solidFill>
                <a:schemeClr val="bg1"/>
              </a:solidFill>
            </a:rPr>
            <a:t> </a:t>
          </a:r>
          <a:r>
            <a:rPr lang="en-US" b="1" i="1" dirty="0">
              <a:solidFill>
                <a:schemeClr val="bg1"/>
              </a:solidFill>
            </a:rPr>
            <a:t>place in the world;</a:t>
          </a:r>
          <a:endParaRPr lang="en-US" b="1" dirty="0">
            <a:solidFill>
              <a:schemeClr val="bg1"/>
            </a:solidFill>
          </a:endParaRPr>
        </a:p>
      </dgm:t>
    </dgm:pt>
    <dgm:pt modelId="{49823BDE-2E3A-9045-B848-740456DA4B6D}" type="parTrans" cxnId="{20C66CAB-E275-E841-8021-E448E8DEAC13}">
      <dgm:prSet/>
      <dgm:spPr/>
      <dgm:t>
        <a:bodyPr/>
        <a:lstStyle/>
        <a:p>
          <a:endParaRPr lang="en-US">
            <a:solidFill>
              <a:schemeClr val="bg1"/>
            </a:solidFill>
          </a:endParaRPr>
        </a:p>
      </dgm:t>
    </dgm:pt>
    <dgm:pt modelId="{F9A5DE3B-43EA-1C4A-B4F6-4352179EA67E}" type="sibTrans" cxnId="{20C66CAB-E275-E841-8021-E448E8DEAC13}">
      <dgm:prSet/>
      <dgm:spPr/>
      <dgm:t>
        <a:bodyPr/>
        <a:lstStyle/>
        <a:p>
          <a:endParaRPr lang="en-US">
            <a:solidFill>
              <a:schemeClr val="bg1"/>
            </a:solidFill>
          </a:endParaRPr>
        </a:p>
      </dgm:t>
    </dgm:pt>
    <dgm:pt modelId="{D31FE73A-B664-9143-812A-E6B83904BEF0}">
      <dgm:prSet/>
      <dgm:spPr>
        <a:noFill/>
        <a:ln>
          <a:noFill/>
        </a:ln>
      </dgm:spPr>
      <dgm:t>
        <a:bodyPr/>
        <a:lstStyle/>
        <a:p>
          <a:r>
            <a:rPr lang="en-US" b="1" i="1" dirty="0">
              <a:solidFill>
                <a:schemeClr val="bg1"/>
              </a:solidFill>
            </a:rPr>
            <a:t>Understanding his interaction with his biological and physical environment so that he</a:t>
          </a:r>
          <a:r>
            <a:rPr lang="en-US" b="1" dirty="0">
              <a:solidFill>
                <a:schemeClr val="bg1"/>
              </a:solidFill>
            </a:rPr>
            <a:t> </a:t>
          </a:r>
          <a:r>
            <a:rPr lang="en-US" b="1" i="1" dirty="0">
              <a:solidFill>
                <a:schemeClr val="bg1"/>
              </a:solidFill>
            </a:rPr>
            <a:t>may adjust better to and improve that environment;</a:t>
          </a:r>
          <a:endParaRPr lang="en-US" b="1" dirty="0">
            <a:solidFill>
              <a:schemeClr val="bg1"/>
            </a:solidFill>
          </a:endParaRPr>
        </a:p>
      </dgm:t>
    </dgm:pt>
    <dgm:pt modelId="{F1C70A90-9654-6244-A725-4F832E2F62FA}" type="parTrans" cxnId="{1D7C9044-E4ED-1F4F-96FD-4D6490293193}">
      <dgm:prSet/>
      <dgm:spPr/>
      <dgm:t>
        <a:bodyPr/>
        <a:lstStyle/>
        <a:p>
          <a:endParaRPr lang="en-US">
            <a:solidFill>
              <a:schemeClr val="bg1"/>
            </a:solidFill>
          </a:endParaRPr>
        </a:p>
      </dgm:t>
    </dgm:pt>
    <dgm:pt modelId="{505A3F6C-193D-F148-95CD-28ADA016502E}" type="sibTrans" cxnId="{1D7C9044-E4ED-1F4F-96FD-4D6490293193}">
      <dgm:prSet/>
      <dgm:spPr/>
      <dgm:t>
        <a:bodyPr/>
        <a:lstStyle/>
        <a:p>
          <a:endParaRPr lang="en-US">
            <a:solidFill>
              <a:schemeClr val="bg1"/>
            </a:solidFill>
          </a:endParaRPr>
        </a:p>
      </dgm:t>
    </dgm:pt>
    <dgm:pt modelId="{212591E5-930B-7B42-8371-302C703BB43E}">
      <dgm:prSet/>
      <dgm:spPr>
        <a:noFill/>
        <a:ln>
          <a:noFill/>
        </a:ln>
      </dgm:spPr>
      <dgm:t>
        <a:bodyPr/>
        <a:lstStyle/>
        <a:p>
          <a:r>
            <a:rPr lang="en-US" b="1" i="1" dirty="0">
              <a:solidFill>
                <a:schemeClr val="bg1"/>
              </a:solidFill>
            </a:rPr>
            <a:t>Maintaining good mental and physical health for himself, his family, and his</a:t>
          </a:r>
          <a:r>
            <a:rPr lang="en-US" b="1" dirty="0">
              <a:solidFill>
                <a:schemeClr val="bg1"/>
              </a:solidFill>
            </a:rPr>
            <a:t> </a:t>
          </a:r>
          <a:r>
            <a:rPr lang="en-US" b="1" i="1" dirty="0">
              <a:solidFill>
                <a:schemeClr val="bg1"/>
              </a:solidFill>
            </a:rPr>
            <a:t>community;</a:t>
          </a:r>
          <a:endParaRPr lang="en-US" b="1" dirty="0">
            <a:solidFill>
              <a:schemeClr val="bg1"/>
            </a:solidFill>
          </a:endParaRPr>
        </a:p>
      </dgm:t>
    </dgm:pt>
    <dgm:pt modelId="{EC98ED94-8CD2-F442-9334-A624F6472E9E}" type="parTrans" cxnId="{FA3E487C-332E-9044-B0F3-81882BA9CDA6}">
      <dgm:prSet/>
      <dgm:spPr/>
      <dgm:t>
        <a:bodyPr/>
        <a:lstStyle/>
        <a:p>
          <a:endParaRPr lang="en-US">
            <a:solidFill>
              <a:schemeClr val="bg1"/>
            </a:solidFill>
          </a:endParaRPr>
        </a:p>
      </dgm:t>
    </dgm:pt>
    <dgm:pt modelId="{5C9DC3DE-176A-8A41-9444-9C4BB251F8C7}" type="sibTrans" cxnId="{FA3E487C-332E-9044-B0F3-81882BA9CDA6}">
      <dgm:prSet/>
      <dgm:spPr/>
      <dgm:t>
        <a:bodyPr/>
        <a:lstStyle/>
        <a:p>
          <a:endParaRPr lang="en-US">
            <a:solidFill>
              <a:schemeClr val="bg1"/>
            </a:solidFill>
          </a:endParaRPr>
        </a:p>
      </dgm:t>
    </dgm:pt>
    <dgm:pt modelId="{B88570E6-5B2A-FB4A-943D-78E5E160E222}">
      <dgm:prSet/>
      <dgm:spPr>
        <a:noFill/>
        <a:ln>
          <a:noFill/>
        </a:ln>
      </dgm:spPr>
      <dgm:t>
        <a:bodyPr/>
        <a:lstStyle/>
        <a:p>
          <a:r>
            <a:rPr lang="en-US" b="1" i="1">
              <a:solidFill>
                <a:schemeClr val="bg1"/>
              </a:solidFill>
            </a:rPr>
            <a:t>Developing a balanced personal and social adjustment;</a:t>
          </a:r>
          <a:endParaRPr lang="en-US" b="1">
            <a:solidFill>
              <a:schemeClr val="bg1"/>
            </a:solidFill>
          </a:endParaRPr>
        </a:p>
      </dgm:t>
    </dgm:pt>
    <dgm:pt modelId="{9CFFBBD3-C92C-954C-B28A-1303722EB335}" type="parTrans" cxnId="{8C135016-DD6B-E345-A2BD-DE0F4426D76F}">
      <dgm:prSet/>
      <dgm:spPr/>
      <dgm:t>
        <a:bodyPr/>
        <a:lstStyle/>
        <a:p>
          <a:endParaRPr lang="en-US">
            <a:solidFill>
              <a:schemeClr val="bg1"/>
            </a:solidFill>
          </a:endParaRPr>
        </a:p>
      </dgm:t>
    </dgm:pt>
    <dgm:pt modelId="{A44CF39E-6EB5-A946-9EB6-2893889CA202}" type="sibTrans" cxnId="{8C135016-DD6B-E345-A2BD-DE0F4426D76F}">
      <dgm:prSet/>
      <dgm:spPr/>
      <dgm:t>
        <a:bodyPr/>
        <a:lstStyle/>
        <a:p>
          <a:endParaRPr lang="en-US">
            <a:solidFill>
              <a:schemeClr val="bg1"/>
            </a:solidFill>
          </a:endParaRPr>
        </a:p>
      </dgm:t>
    </dgm:pt>
    <dgm:pt modelId="{05806B8E-53C7-D24B-BD95-D38B3ACDD656}">
      <dgm:prSet/>
      <dgm:spPr>
        <a:noFill/>
        <a:ln>
          <a:noFill/>
        </a:ln>
      </dgm:spPr>
      <dgm:t>
        <a:bodyPr/>
        <a:lstStyle/>
        <a:p>
          <a:r>
            <a:rPr lang="en-US" b="1" i="1">
              <a:solidFill>
                <a:schemeClr val="bg1"/>
              </a:solidFill>
            </a:rPr>
            <a:t>Sharing in the development of a satisfactory home and family life;</a:t>
          </a:r>
          <a:endParaRPr lang="en-US" b="1">
            <a:solidFill>
              <a:schemeClr val="bg1"/>
            </a:solidFill>
          </a:endParaRPr>
        </a:p>
      </dgm:t>
    </dgm:pt>
    <dgm:pt modelId="{BD70EBAC-78DF-A141-8DF8-5F2BB0B3D4D2}" type="parTrans" cxnId="{8218A7F7-518C-7145-9A2F-CCF669FE7EE5}">
      <dgm:prSet/>
      <dgm:spPr/>
      <dgm:t>
        <a:bodyPr/>
        <a:lstStyle/>
        <a:p>
          <a:endParaRPr lang="en-US">
            <a:solidFill>
              <a:schemeClr val="bg1"/>
            </a:solidFill>
          </a:endParaRPr>
        </a:p>
      </dgm:t>
    </dgm:pt>
    <dgm:pt modelId="{B35B9E7D-FCC3-9748-925E-F4CF60301F05}" type="sibTrans" cxnId="{8218A7F7-518C-7145-9A2F-CCF669FE7EE5}">
      <dgm:prSet/>
      <dgm:spPr/>
      <dgm:t>
        <a:bodyPr/>
        <a:lstStyle/>
        <a:p>
          <a:endParaRPr lang="en-US">
            <a:solidFill>
              <a:schemeClr val="bg1"/>
            </a:solidFill>
          </a:endParaRPr>
        </a:p>
      </dgm:t>
    </dgm:pt>
    <dgm:pt modelId="{4B33E6AF-AAB8-3941-AB5B-7D8D47F05822}">
      <dgm:prSet/>
      <dgm:spPr>
        <a:noFill/>
        <a:ln>
          <a:noFill/>
        </a:ln>
      </dgm:spPr>
      <dgm:t>
        <a:bodyPr/>
        <a:lstStyle/>
        <a:p>
          <a:r>
            <a:rPr lang="en-US" b="1" i="1">
              <a:solidFill>
                <a:schemeClr val="bg1"/>
              </a:solidFill>
            </a:rPr>
            <a:t>Achieving a satisfactory vocational adjustment; and</a:t>
          </a:r>
          <a:endParaRPr lang="en-US" b="1">
            <a:solidFill>
              <a:schemeClr val="bg1"/>
            </a:solidFill>
          </a:endParaRPr>
        </a:p>
      </dgm:t>
    </dgm:pt>
    <dgm:pt modelId="{0AAD0608-EDB2-BF45-A370-69A2E32C9E06}" type="parTrans" cxnId="{DFBBF1C1-37E9-7C43-AABD-E5CBB630E5E9}">
      <dgm:prSet/>
      <dgm:spPr/>
      <dgm:t>
        <a:bodyPr/>
        <a:lstStyle/>
        <a:p>
          <a:endParaRPr lang="en-US">
            <a:solidFill>
              <a:schemeClr val="bg1"/>
            </a:solidFill>
          </a:endParaRPr>
        </a:p>
      </dgm:t>
    </dgm:pt>
    <dgm:pt modelId="{D035463A-E267-164C-84D1-31E5F0C1E87E}" type="sibTrans" cxnId="{DFBBF1C1-37E9-7C43-AABD-E5CBB630E5E9}">
      <dgm:prSet/>
      <dgm:spPr/>
      <dgm:t>
        <a:bodyPr/>
        <a:lstStyle/>
        <a:p>
          <a:endParaRPr lang="en-US">
            <a:solidFill>
              <a:schemeClr val="bg1"/>
            </a:solidFill>
          </a:endParaRPr>
        </a:p>
      </dgm:t>
    </dgm:pt>
    <dgm:pt modelId="{3E417D44-DCAA-0647-B769-8272B1515A16}">
      <dgm:prSet/>
      <dgm:spPr>
        <a:noFill/>
        <a:ln>
          <a:noFill/>
        </a:ln>
      </dgm:spPr>
      <dgm:t>
        <a:bodyPr/>
        <a:lstStyle/>
        <a:p>
          <a:r>
            <a:rPr lang="en-US" b="1" i="1">
              <a:solidFill>
                <a:schemeClr val="bg1"/>
              </a:solidFill>
            </a:rPr>
            <a:t>Taking part in some form of satisfying creative activity and in appreciating the creative activities of others.</a:t>
          </a:r>
          <a:endParaRPr lang="en-US" b="1">
            <a:solidFill>
              <a:schemeClr val="bg1"/>
            </a:solidFill>
          </a:endParaRPr>
        </a:p>
      </dgm:t>
    </dgm:pt>
    <dgm:pt modelId="{3480556E-4CAC-874A-893A-1E6314133716}" type="parTrans" cxnId="{D354B565-61CF-2D40-9BA8-3B826638A8BB}">
      <dgm:prSet/>
      <dgm:spPr/>
      <dgm:t>
        <a:bodyPr/>
        <a:lstStyle/>
        <a:p>
          <a:endParaRPr lang="en-US">
            <a:solidFill>
              <a:schemeClr val="bg1"/>
            </a:solidFill>
          </a:endParaRPr>
        </a:p>
      </dgm:t>
    </dgm:pt>
    <dgm:pt modelId="{67CECF32-2EAF-FA46-B32B-8861804FE67C}" type="sibTrans" cxnId="{D354B565-61CF-2D40-9BA8-3B826638A8BB}">
      <dgm:prSet/>
      <dgm:spPr/>
      <dgm:t>
        <a:bodyPr/>
        <a:lstStyle/>
        <a:p>
          <a:endParaRPr lang="en-US">
            <a:solidFill>
              <a:schemeClr val="bg1"/>
            </a:solidFill>
          </a:endParaRPr>
        </a:p>
      </dgm:t>
    </dgm:pt>
    <dgm:pt modelId="{F7EF85A7-FEC0-3B43-9200-7E383701EF52}" type="pres">
      <dgm:prSet presAssocID="{99A396D2-089F-9D4F-96B8-4E113C9407AB}" presName="diagram" presStyleCnt="0">
        <dgm:presLayoutVars>
          <dgm:dir/>
          <dgm:resizeHandles val="exact"/>
        </dgm:presLayoutVars>
      </dgm:prSet>
      <dgm:spPr/>
    </dgm:pt>
    <dgm:pt modelId="{767EA30E-4878-204D-8395-B7FB0D5D1A13}" type="pres">
      <dgm:prSet presAssocID="{D007DB3F-844C-7F44-A1A7-F709379335C9}" presName="node" presStyleLbl="node1" presStyleIdx="0" presStyleCnt="12">
        <dgm:presLayoutVars>
          <dgm:bulletEnabled val="1"/>
        </dgm:presLayoutVars>
      </dgm:prSet>
      <dgm:spPr/>
    </dgm:pt>
    <dgm:pt modelId="{D80950D2-B7B4-0D46-B0E1-049C27F39476}" type="pres">
      <dgm:prSet presAssocID="{8CE1CB43-5AC8-9246-8B70-63B679D53F99}" presName="sibTrans" presStyleCnt="0"/>
      <dgm:spPr/>
    </dgm:pt>
    <dgm:pt modelId="{974DD16D-3000-5344-B74F-AD47A1070434}" type="pres">
      <dgm:prSet presAssocID="{101D1D1C-DA64-7C41-AABB-F987F1670C43}" presName="node" presStyleLbl="node1" presStyleIdx="1" presStyleCnt="12">
        <dgm:presLayoutVars>
          <dgm:bulletEnabled val="1"/>
        </dgm:presLayoutVars>
      </dgm:prSet>
      <dgm:spPr/>
    </dgm:pt>
    <dgm:pt modelId="{BA268332-A5E3-E742-A7AA-1720D39520F9}" type="pres">
      <dgm:prSet presAssocID="{51D40D1C-8713-F842-A2D8-B7F9EDCDE8CE}" presName="sibTrans" presStyleCnt="0"/>
      <dgm:spPr/>
    </dgm:pt>
    <dgm:pt modelId="{AC70DB79-63D0-B445-B64D-49F66F495358}" type="pres">
      <dgm:prSet presAssocID="{2DA32648-7BED-B541-ADB9-4CBC053A64EF}" presName="node" presStyleLbl="node1" presStyleIdx="2" presStyleCnt="12">
        <dgm:presLayoutVars>
          <dgm:bulletEnabled val="1"/>
        </dgm:presLayoutVars>
      </dgm:prSet>
      <dgm:spPr/>
    </dgm:pt>
    <dgm:pt modelId="{DB8B8501-BF97-EB46-B1C4-44F85300F897}" type="pres">
      <dgm:prSet presAssocID="{B4F32169-6BCA-A345-83FE-B343CDE1DBC9}" presName="sibTrans" presStyleCnt="0"/>
      <dgm:spPr/>
    </dgm:pt>
    <dgm:pt modelId="{E3977DA7-554D-D84C-82C1-582DEF82F5DB}" type="pres">
      <dgm:prSet presAssocID="{8B712485-11CB-1348-89EF-6DB217905CC2}" presName="node" presStyleLbl="node1" presStyleIdx="3" presStyleCnt="12">
        <dgm:presLayoutVars>
          <dgm:bulletEnabled val="1"/>
        </dgm:presLayoutVars>
      </dgm:prSet>
      <dgm:spPr/>
    </dgm:pt>
    <dgm:pt modelId="{931A8C68-E782-0B4C-B4E8-626DF5369190}" type="pres">
      <dgm:prSet presAssocID="{0C237E8A-FC8E-E841-B263-17F4D11EDA6C}" presName="sibTrans" presStyleCnt="0"/>
      <dgm:spPr/>
    </dgm:pt>
    <dgm:pt modelId="{55F7017B-DF7E-D242-9785-697C296539AD}" type="pres">
      <dgm:prSet presAssocID="{2CFC439C-4A1A-144E-B2DD-166737BAE099}" presName="node" presStyleLbl="node1" presStyleIdx="4" presStyleCnt="12">
        <dgm:presLayoutVars>
          <dgm:bulletEnabled val="1"/>
        </dgm:presLayoutVars>
      </dgm:prSet>
      <dgm:spPr/>
    </dgm:pt>
    <dgm:pt modelId="{A831841A-139A-7A49-BB4A-5E811BC1185B}" type="pres">
      <dgm:prSet presAssocID="{A902915D-6BDE-3643-B226-FF789F122A63}" presName="sibTrans" presStyleCnt="0"/>
      <dgm:spPr/>
    </dgm:pt>
    <dgm:pt modelId="{4751F433-A689-DF44-A4B8-A34D5897BC0C}" type="pres">
      <dgm:prSet presAssocID="{37668DBD-7369-7E45-BA50-503ED5B16FDA}" presName="node" presStyleLbl="node1" presStyleIdx="5" presStyleCnt="12">
        <dgm:presLayoutVars>
          <dgm:bulletEnabled val="1"/>
        </dgm:presLayoutVars>
      </dgm:prSet>
      <dgm:spPr/>
    </dgm:pt>
    <dgm:pt modelId="{06FFBAD5-B729-B048-B8A7-6ABB489C006B}" type="pres">
      <dgm:prSet presAssocID="{F9A5DE3B-43EA-1C4A-B4F6-4352179EA67E}" presName="sibTrans" presStyleCnt="0"/>
      <dgm:spPr/>
    </dgm:pt>
    <dgm:pt modelId="{F56D3E19-053A-DE42-AF79-9683ECB6C972}" type="pres">
      <dgm:prSet presAssocID="{D31FE73A-B664-9143-812A-E6B83904BEF0}" presName="node" presStyleLbl="node1" presStyleIdx="6" presStyleCnt="12">
        <dgm:presLayoutVars>
          <dgm:bulletEnabled val="1"/>
        </dgm:presLayoutVars>
      </dgm:prSet>
      <dgm:spPr/>
    </dgm:pt>
    <dgm:pt modelId="{BDDCAA09-D776-E249-9879-54E675B98CF7}" type="pres">
      <dgm:prSet presAssocID="{505A3F6C-193D-F148-95CD-28ADA016502E}" presName="sibTrans" presStyleCnt="0"/>
      <dgm:spPr/>
    </dgm:pt>
    <dgm:pt modelId="{C94872D0-ADEE-F545-96FB-83C12747FCB1}" type="pres">
      <dgm:prSet presAssocID="{212591E5-930B-7B42-8371-302C703BB43E}" presName="node" presStyleLbl="node1" presStyleIdx="7" presStyleCnt="12">
        <dgm:presLayoutVars>
          <dgm:bulletEnabled val="1"/>
        </dgm:presLayoutVars>
      </dgm:prSet>
      <dgm:spPr/>
    </dgm:pt>
    <dgm:pt modelId="{F91933A5-AC47-8D4D-AB88-93F7AFF768C3}" type="pres">
      <dgm:prSet presAssocID="{5C9DC3DE-176A-8A41-9444-9C4BB251F8C7}" presName="sibTrans" presStyleCnt="0"/>
      <dgm:spPr/>
    </dgm:pt>
    <dgm:pt modelId="{CDF1C95E-4F07-7E41-ADA2-53B5F7904C85}" type="pres">
      <dgm:prSet presAssocID="{B88570E6-5B2A-FB4A-943D-78E5E160E222}" presName="node" presStyleLbl="node1" presStyleIdx="8" presStyleCnt="12">
        <dgm:presLayoutVars>
          <dgm:bulletEnabled val="1"/>
        </dgm:presLayoutVars>
      </dgm:prSet>
      <dgm:spPr/>
    </dgm:pt>
    <dgm:pt modelId="{DB9D5D12-A898-4849-9DF4-C94393AA7EB4}" type="pres">
      <dgm:prSet presAssocID="{A44CF39E-6EB5-A946-9EB6-2893889CA202}" presName="sibTrans" presStyleCnt="0"/>
      <dgm:spPr/>
    </dgm:pt>
    <dgm:pt modelId="{ED4CD48D-8038-0541-9344-A89A4FD3F7EA}" type="pres">
      <dgm:prSet presAssocID="{05806B8E-53C7-D24B-BD95-D38B3ACDD656}" presName="node" presStyleLbl="node1" presStyleIdx="9" presStyleCnt="12">
        <dgm:presLayoutVars>
          <dgm:bulletEnabled val="1"/>
        </dgm:presLayoutVars>
      </dgm:prSet>
      <dgm:spPr/>
    </dgm:pt>
    <dgm:pt modelId="{78BD5DB7-34C8-8E45-8498-796AAA9643FB}" type="pres">
      <dgm:prSet presAssocID="{B35B9E7D-FCC3-9748-925E-F4CF60301F05}" presName="sibTrans" presStyleCnt="0"/>
      <dgm:spPr/>
    </dgm:pt>
    <dgm:pt modelId="{1CD14CF5-DB57-AD49-9566-E52989BE806D}" type="pres">
      <dgm:prSet presAssocID="{4B33E6AF-AAB8-3941-AB5B-7D8D47F05822}" presName="node" presStyleLbl="node1" presStyleIdx="10" presStyleCnt="12">
        <dgm:presLayoutVars>
          <dgm:bulletEnabled val="1"/>
        </dgm:presLayoutVars>
      </dgm:prSet>
      <dgm:spPr/>
    </dgm:pt>
    <dgm:pt modelId="{1AC7E9E3-6A96-AA4E-9D23-109520CACC0C}" type="pres">
      <dgm:prSet presAssocID="{D035463A-E267-164C-84D1-31E5F0C1E87E}" presName="sibTrans" presStyleCnt="0"/>
      <dgm:spPr/>
    </dgm:pt>
    <dgm:pt modelId="{3B82E587-129D-A149-A84F-D649E0D54EB9}" type="pres">
      <dgm:prSet presAssocID="{3E417D44-DCAA-0647-B769-8272B1515A16}" presName="node" presStyleLbl="node1" presStyleIdx="11" presStyleCnt="12">
        <dgm:presLayoutVars>
          <dgm:bulletEnabled val="1"/>
        </dgm:presLayoutVars>
      </dgm:prSet>
      <dgm:spPr/>
    </dgm:pt>
  </dgm:ptLst>
  <dgm:cxnLst>
    <dgm:cxn modelId="{8C135016-DD6B-E345-A2BD-DE0F4426D76F}" srcId="{99A396D2-089F-9D4F-96B8-4E113C9407AB}" destId="{B88570E6-5B2A-FB4A-943D-78E5E160E222}" srcOrd="8" destOrd="0" parTransId="{9CFFBBD3-C92C-954C-B28A-1303722EB335}" sibTransId="{A44CF39E-6EB5-A946-9EB6-2893889CA202}"/>
    <dgm:cxn modelId="{0FBC3C20-E456-E349-BE28-5203E383A04B}" type="presOf" srcId="{B88570E6-5B2A-FB4A-943D-78E5E160E222}" destId="{CDF1C95E-4F07-7E41-ADA2-53B5F7904C85}" srcOrd="0" destOrd="0" presId="urn:microsoft.com/office/officeart/2005/8/layout/default"/>
    <dgm:cxn modelId="{81C9993D-0AF0-9D40-88CB-FACFC55AABA6}" srcId="{99A396D2-089F-9D4F-96B8-4E113C9407AB}" destId="{D007DB3F-844C-7F44-A1A7-F709379335C9}" srcOrd="0" destOrd="0" parTransId="{F149BCAC-4B1B-2E4D-B015-31FFED480BB2}" sibTransId="{8CE1CB43-5AC8-9246-8B70-63B679D53F99}"/>
    <dgm:cxn modelId="{9CB7B73D-523B-F64B-B07B-EC0662557B40}" type="presOf" srcId="{4B33E6AF-AAB8-3941-AB5B-7D8D47F05822}" destId="{1CD14CF5-DB57-AD49-9566-E52989BE806D}" srcOrd="0" destOrd="0" presId="urn:microsoft.com/office/officeart/2005/8/layout/default"/>
    <dgm:cxn modelId="{1D7C9044-E4ED-1F4F-96FD-4D6490293193}" srcId="{99A396D2-089F-9D4F-96B8-4E113C9407AB}" destId="{D31FE73A-B664-9143-812A-E6B83904BEF0}" srcOrd="6" destOrd="0" parTransId="{F1C70A90-9654-6244-A725-4F832E2F62FA}" sibTransId="{505A3F6C-193D-F148-95CD-28ADA016502E}"/>
    <dgm:cxn modelId="{F6329D4E-4BEE-6E4D-B798-7D7C745F7E75}" type="presOf" srcId="{101D1D1C-DA64-7C41-AABB-F987F1670C43}" destId="{974DD16D-3000-5344-B74F-AD47A1070434}" srcOrd="0" destOrd="0" presId="urn:microsoft.com/office/officeart/2005/8/layout/default"/>
    <dgm:cxn modelId="{25CB384F-68CD-6340-98A3-FCFE015AE1DA}" type="presOf" srcId="{D007DB3F-844C-7F44-A1A7-F709379335C9}" destId="{767EA30E-4878-204D-8395-B7FB0D5D1A13}" srcOrd="0" destOrd="0" presId="urn:microsoft.com/office/officeart/2005/8/layout/default"/>
    <dgm:cxn modelId="{CB5B5A5F-3446-774C-BE4C-5AD92D50EABD}" type="presOf" srcId="{2DA32648-7BED-B541-ADB9-4CBC053A64EF}" destId="{AC70DB79-63D0-B445-B64D-49F66F495358}" srcOrd="0" destOrd="0" presId="urn:microsoft.com/office/officeart/2005/8/layout/default"/>
    <dgm:cxn modelId="{D354B565-61CF-2D40-9BA8-3B826638A8BB}" srcId="{99A396D2-089F-9D4F-96B8-4E113C9407AB}" destId="{3E417D44-DCAA-0647-B769-8272B1515A16}" srcOrd="11" destOrd="0" parTransId="{3480556E-4CAC-874A-893A-1E6314133716}" sibTransId="{67CECF32-2EAF-FA46-B32B-8861804FE67C}"/>
    <dgm:cxn modelId="{F8374F72-83A1-BB4F-BAA7-7F55271ED762}" type="presOf" srcId="{2CFC439C-4A1A-144E-B2DD-166737BAE099}" destId="{55F7017B-DF7E-D242-9785-697C296539AD}" srcOrd="0" destOrd="0" presId="urn:microsoft.com/office/officeart/2005/8/layout/default"/>
    <dgm:cxn modelId="{C38E3475-6B90-EE4E-9A73-C212EF8DC031}" type="presOf" srcId="{D31FE73A-B664-9143-812A-E6B83904BEF0}" destId="{F56D3E19-053A-DE42-AF79-9683ECB6C972}" srcOrd="0" destOrd="0" presId="urn:microsoft.com/office/officeart/2005/8/layout/default"/>
    <dgm:cxn modelId="{0D729D75-6282-B248-AD4A-ECD0CECD8D1B}" type="presOf" srcId="{3E417D44-DCAA-0647-B769-8272B1515A16}" destId="{3B82E587-129D-A149-A84F-D649E0D54EB9}" srcOrd="0" destOrd="0" presId="urn:microsoft.com/office/officeart/2005/8/layout/default"/>
    <dgm:cxn modelId="{FA3E487C-332E-9044-B0F3-81882BA9CDA6}" srcId="{99A396D2-089F-9D4F-96B8-4E113C9407AB}" destId="{212591E5-930B-7B42-8371-302C703BB43E}" srcOrd="7" destOrd="0" parTransId="{EC98ED94-8CD2-F442-9334-A624F6472E9E}" sibTransId="{5C9DC3DE-176A-8A41-9444-9C4BB251F8C7}"/>
    <dgm:cxn modelId="{FA4B427F-A030-574F-8787-5FCAC989FC2E}" srcId="{99A396D2-089F-9D4F-96B8-4E113C9407AB}" destId="{101D1D1C-DA64-7C41-AABB-F987F1670C43}" srcOrd="1" destOrd="0" parTransId="{8D096F2D-7B79-4143-AE6F-D21AD1CAE7E9}" sibTransId="{51D40D1C-8713-F842-A2D8-B7F9EDCDE8CE}"/>
    <dgm:cxn modelId="{F07ACD85-2BB4-3E4A-BD02-AB950B654981}" srcId="{99A396D2-089F-9D4F-96B8-4E113C9407AB}" destId="{2CFC439C-4A1A-144E-B2DD-166737BAE099}" srcOrd="4" destOrd="0" parTransId="{13277D16-0774-004F-ABD4-1510643613B8}" sibTransId="{A902915D-6BDE-3643-B226-FF789F122A63}"/>
    <dgm:cxn modelId="{1C63308C-1706-9141-B187-B27C48EAAD29}" type="presOf" srcId="{05806B8E-53C7-D24B-BD95-D38B3ACDD656}" destId="{ED4CD48D-8038-0541-9344-A89A4FD3F7EA}" srcOrd="0" destOrd="0" presId="urn:microsoft.com/office/officeart/2005/8/layout/default"/>
    <dgm:cxn modelId="{5289368F-6E97-3542-8C4F-22BCF6D10B22}" type="presOf" srcId="{212591E5-930B-7B42-8371-302C703BB43E}" destId="{C94872D0-ADEE-F545-96FB-83C12747FCB1}" srcOrd="0" destOrd="0" presId="urn:microsoft.com/office/officeart/2005/8/layout/default"/>
    <dgm:cxn modelId="{7008F090-5A68-644B-8558-0A689EB79907}" type="presOf" srcId="{99A396D2-089F-9D4F-96B8-4E113C9407AB}" destId="{F7EF85A7-FEC0-3B43-9200-7E383701EF52}" srcOrd="0" destOrd="0" presId="urn:microsoft.com/office/officeart/2005/8/layout/default"/>
    <dgm:cxn modelId="{20C66CAB-E275-E841-8021-E448E8DEAC13}" srcId="{99A396D2-089F-9D4F-96B8-4E113C9407AB}" destId="{37668DBD-7369-7E45-BA50-503ED5B16FDA}" srcOrd="5" destOrd="0" parTransId="{49823BDE-2E3A-9045-B848-740456DA4B6D}" sibTransId="{F9A5DE3B-43EA-1C4A-B4F6-4352179EA67E}"/>
    <dgm:cxn modelId="{DFBBF1C1-37E9-7C43-AABD-E5CBB630E5E9}" srcId="{99A396D2-089F-9D4F-96B8-4E113C9407AB}" destId="{4B33E6AF-AAB8-3941-AB5B-7D8D47F05822}" srcOrd="10" destOrd="0" parTransId="{0AAD0608-EDB2-BF45-A370-69A2E32C9E06}" sibTransId="{D035463A-E267-164C-84D1-31E5F0C1E87E}"/>
    <dgm:cxn modelId="{C6DE8DC2-B645-534A-B9E1-89B38F9AA9BF}" srcId="{99A396D2-089F-9D4F-96B8-4E113C9407AB}" destId="{8B712485-11CB-1348-89EF-6DB217905CC2}" srcOrd="3" destOrd="0" parTransId="{8C09563F-467C-884E-8BD3-830CCB372EDD}" sibTransId="{0C237E8A-FC8E-E841-B263-17F4D11EDA6C}"/>
    <dgm:cxn modelId="{CC582BC9-C47C-0B42-85D0-C3833A04008C}" srcId="{99A396D2-089F-9D4F-96B8-4E113C9407AB}" destId="{2DA32648-7BED-B541-ADB9-4CBC053A64EF}" srcOrd="2" destOrd="0" parTransId="{C245DDE0-27F7-A44E-B421-2DB41772F526}" sibTransId="{B4F32169-6BCA-A345-83FE-B343CDE1DBC9}"/>
    <dgm:cxn modelId="{DB852BCB-9CCB-A24E-9417-5E841EDB245B}" type="presOf" srcId="{37668DBD-7369-7E45-BA50-503ED5B16FDA}" destId="{4751F433-A689-DF44-A4B8-A34D5897BC0C}" srcOrd="0" destOrd="0" presId="urn:microsoft.com/office/officeart/2005/8/layout/default"/>
    <dgm:cxn modelId="{CE11F2E0-7804-CB4E-96BC-7CFBBC34DE88}" type="presOf" srcId="{8B712485-11CB-1348-89EF-6DB217905CC2}" destId="{E3977DA7-554D-D84C-82C1-582DEF82F5DB}" srcOrd="0" destOrd="0" presId="urn:microsoft.com/office/officeart/2005/8/layout/default"/>
    <dgm:cxn modelId="{8218A7F7-518C-7145-9A2F-CCF669FE7EE5}" srcId="{99A396D2-089F-9D4F-96B8-4E113C9407AB}" destId="{05806B8E-53C7-D24B-BD95-D38B3ACDD656}" srcOrd="9" destOrd="0" parTransId="{BD70EBAC-78DF-A141-8DF8-5F2BB0B3D4D2}" sibTransId="{B35B9E7D-FCC3-9748-925E-F4CF60301F05}"/>
    <dgm:cxn modelId="{D4221017-F9C4-8D43-BE87-9274B92D153F}" type="presParOf" srcId="{F7EF85A7-FEC0-3B43-9200-7E383701EF52}" destId="{767EA30E-4878-204D-8395-B7FB0D5D1A13}" srcOrd="0" destOrd="0" presId="urn:microsoft.com/office/officeart/2005/8/layout/default"/>
    <dgm:cxn modelId="{F18A25C2-5610-0B45-A33C-5BC65F14282F}" type="presParOf" srcId="{F7EF85A7-FEC0-3B43-9200-7E383701EF52}" destId="{D80950D2-B7B4-0D46-B0E1-049C27F39476}" srcOrd="1" destOrd="0" presId="urn:microsoft.com/office/officeart/2005/8/layout/default"/>
    <dgm:cxn modelId="{88B68407-3B01-A44E-A18D-42DC7371D247}" type="presParOf" srcId="{F7EF85A7-FEC0-3B43-9200-7E383701EF52}" destId="{974DD16D-3000-5344-B74F-AD47A1070434}" srcOrd="2" destOrd="0" presId="urn:microsoft.com/office/officeart/2005/8/layout/default"/>
    <dgm:cxn modelId="{3D7854EA-4553-2C49-B301-285EC6FBB941}" type="presParOf" srcId="{F7EF85A7-FEC0-3B43-9200-7E383701EF52}" destId="{BA268332-A5E3-E742-A7AA-1720D39520F9}" srcOrd="3" destOrd="0" presId="urn:microsoft.com/office/officeart/2005/8/layout/default"/>
    <dgm:cxn modelId="{E0FA86DC-80A8-1843-8988-BDFF5734E795}" type="presParOf" srcId="{F7EF85A7-FEC0-3B43-9200-7E383701EF52}" destId="{AC70DB79-63D0-B445-B64D-49F66F495358}" srcOrd="4" destOrd="0" presId="urn:microsoft.com/office/officeart/2005/8/layout/default"/>
    <dgm:cxn modelId="{1EB7F59C-954D-C64A-8C37-F761C223C871}" type="presParOf" srcId="{F7EF85A7-FEC0-3B43-9200-7E383701EF52}" destId="{DB8B8501-BF97-EB46-B1C4-44F85300F897}" srcOrd="5" destOrd="0" presId="urn:microsoft.com/office/officeart/2005/8/layout/default"/>
    <dgm:cxn modelId="{FB84F146-C871-8D4D-B99B-F313C903D46F}" type="presParOf" srcId="{F7EF85A7-FEC0-3B43-9200-7E383701EF52}" destId="{E3977DA7-554D-D84C-82C1-582DEF82F5DB}" srcOrd="6" destOrd="0" presId="urn:microsoft.com/office/officeart/2005/8/layout/default"/>
    <dgm:cxn modelId="{B882AC2E-C6FA-4240-831B-6EAE75D3F85E}" type="presParOf" srcId="{F7EF85A7-FEC0-3B43-9200-7E383701EF52}" destId="{931A8C68-E782-0B4C-B4E8-626DF5369190}" srcOrd="7" destOrd="0" presId="urn:microsoft.com/office/officeart/2005/8/layout/default"/>
    <dgm:cxn modelId="{D979E7BD-7830-2B4C-9468-72BA989C45F5}" type="presParOf" srcId="{F7EF85A7-FEC0-3B43-9200-7E383701EF52}" destId="{55F7017B-DF7E-D242-9785-697C296539AD}" srcOrd="8" destOrd="0" presId="urn:microsoft.com/office/officeart/2005/8/layout/default"/>
    <dgm:cxn modelId="{F3A1CA4D-5C40-CD49-ADDC-1B15B0BD4457}" type="presParOf" srcId="{F7EF85A7-FEC0-3B43-9200-7E383701EF52}" destId="{A831841A-139A-7A49-BB4A-5E811BC1185B}" srcOrd="9" destOrd="0" presId="urn:microsoft.com/office/officeart/2005/8/layout/default"/>
    <dgm:cxn modelId="{5F1BC797-C4A3-E948-9EAF-A23632AEF4C7}" type="presParOf" srcId="{F7EF85A7-FEC0-3B43-9200-7E383701EF52}" destId="{4751F433-A689-DF44-A4B8-A34D5897BC0C}" srcOrd="10" destOrd="0" presId="urn:microsoft.com/office/officeart/2005/8/layout/default"/>
    <dgm:cxn modelId="{E2EEC50B-8305-2149-A0A7-B566EE9A4089}" type="presParOf" srcId="{F7EF85A7-FEC0-3B43-9200-7E383701EF52}" destId="{06FFBAD5-B729-B048-B8A7-6ABB489C006B}" srcOrd="11" destOrd="0" presId="urn:microsoft.com/office/officeart/2005/8/layout/default"/>
    <dgm:cxn modelId="{5939F381-B0B3-6149-B9D3-E611185C9E46}" type="presParOf" srcId="{F7EF85A7-FEC0-3B43-9200-7E383701EF52}" destId="{F56D3E19-053A-DE42-AF79-9683ECB6C972}" srcOrd="12" destOrd="0" presId="urn:microsoft.com/office/officeart/2005/8/layout/default"/>
    <dgm:cxn modelId="{135433C8-7CFF-C042-91E4-FE2D63D6E955}" type="presParOf" srcId="{F7EF85A7-FEC0-3B43-9200-7E383701EF52}" destId="{BDDCAA09-D776-E249-9879-54E675B98CF7}" srcOrd="13" destOrd="0" presId="urn:microsoft.com/office/officeart/2005/8/layout/default"/>
    <dgm:cxn modelId="{928CF048-4782-3E40-9847-CF22C80E0EFD}" type="presParOf" srcId="{F7EF85A7-FEC0-3B43-9200-7E383701EF52}" destId="{C94872D0-ADEE-F545-96FB-83C12747FCB1}" srcOrd="14" destOrd="0" presId="urn:microsoft.com/office/officeart/2005/8/layout/default"/>
    <dgm:cxn modelId="{79B91786-32BD-2C47-8BFA-0B039A170C10}" type="presParOf" srcId="{F7EF85A7-FEC0-3B43-9200-7E383701EF52}" destId="{F91933A5-AC47-8D4D-AB88-93F7AFF768C3}" srcOrd="15" destOrd="0" presId="urn:microsoft.com/office/officeart/2005/8/layout/default"/>
    <dgm:cxn modelId="{BCAF5ADC-A968-BC44-91D3-EA5BA19A65A6}" type="presParOf" srcId="{F7EF85A7-FEC0-3B43-9200-7E383701EF52}" destId="{CDF1C95E-4F07-7E41-ADA2-53B5F7904C85}" srcOrd="16" destOrd="0" presId="urn:microsoft.com/office/officeart/2005/8/layout/default"/>
    <dgm:cxn modelId="{B0CAE6B7-652A-DD45-BAA4-FFD57ADF6D3C}" type="presParOf" srcId="{F7EF85A7-FEC0-3B43-9200-7E383701EF52}" destId="{DB9D5D12-A898-4849-9DF4-C94393AA7EB4}" srcOrd="17" destOrd="0" presId="urn:microsoft.com/office/officeart/2005/8/layout/default"/>
    <dgm:cxn modelId="{3FF53A49-9CE7-4F44-832C-E1206C3AF94A}" type="presParOf" srcId="{F7EF85A7-FEC0-3B43-9200-7E383701EF52}" destId="{ED4CD48D-8038-0541-9344-A89A4FD3F7EA}" srcOrd="18" destOrd="0" presId="urn:microsoft.com/office/officeart/2005/8/layout/default"/>
    <dgm:cxn modelId="{C1711A8F-6899-5144-A707-27F676CC791F}" type="presParOf" srcId="{F7EF85A7-FEC0-3B43-9200-7E383701EF52}" destId="{78BD5DB7-34C8-8E45-8498-796AAA9643FB}" srcOrd="19" destOrd="0" presId="urn:microsoft.com/office/officeart/2005/8/layout/default"/>
    <dgm:cxn modelId="{653FA97C-E8DB-B743-A795-6908BA024D7E}" type="presParOf" srcId="{F7EF85A7-FEC0-3B43-9200-7E383701EF52}" destId="{1CD14CF5-DB57-AD49-9566-E52989BE806D}" srcOrd="20" destOrd="0" presId="urn:microsoft.com/office/officeart/2005/8/layout/default"/>
    <dgm:cxn modelId="{AF526A05-E328-834C-B516-8902A2BC84D8}" type="presParOf" srcId="{F7EF85A7-FEC0-3B43-9200-7E383701EF52}" destId="{1AC7E9E3-6A96-AA4E-9D23-109520CACC0C}" srcOrd="21" destOrd="0" presId="urn:microsoft.com/office/officeart/2005/8/layout/default"/>
    <dgm:cxn modelId="{791CCC8C-B2C2-E74A-BE5B-214E2499E44D}" type="presParOf" srcId="{F7EF85A7-FEC0-3B43-9200-7E383701EF52}" destId="{3B82E587-129D-A149-A84F-D649E0D54EB9}" srcOrd="22" destOrd="0" presId="urn:microsoft.com/office/officeart/2005/8/layout/default"/>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EA30E-4878-204D-8395-B7FB0D5D1A13}">
      <dsp:nvSpPr>
        <dsp:cNvPr id="0" name=""/>
        <dsp:cNvSpPr/>
      </dsp:nvSpPr>
      <dsp:spPr>
        <a:xfrm>
          <a:off x="658285" y="918"/>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rPr>
            <a:t>Exercising the privileges and responsibilities of democratic citizenship;</a:t>
          </a:r>
          <a:endParaRPr lang="en-US" sz="1400" b="1" kern="1200" dirty="0">
            <a:solidFill>
              <a:schemeClr val="bg1"/>
            </a:solidFill>
          </a:endParaRPr>
        </a:p>
      </dsp:txBody>
      <dsp:txXfrm>
        <a:off x="658285" y="918"/>
        <a:ext cx="2174750" cy="1304850"/>
      </dsp:txXfrm>
    </dsp:sp>
    <dsp:sp modelId="{974DD16D-3000-5344-B74F-AD47A1070434}">
      <dsp:nvSpPr>
        <dsp:cNvPr id="0" name=""/>
        <dsp:cNvSpPr/>
      </dsp:nvSpPr>
      <dsp:spPr>
        <a:xfrm>
          <a:off x="3050511" y="918"/>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rPr>
            <a:t>Developing a set of sound moral and spiritual values by which he guides his life;</a:t>
          </a:r>
          <a:endParaRPr lang="en-US" sz="1400" b="1" kern="1200" dirty="0">
            <a:solidFill>
              <a:schemeClr val="bg1"/>
            </a:solidFill>
          </a:endParaRPr>
        </a:p>
      </dsp:txBody>
      <dsp:txXfrm>
        <a:off x="3050511" y="918"/>
        <a:ext cx="2174750" cy="1304850"/>
      </dsp:txXfrm>
    </dsp:sp>
    <dsp:sp modelId="{AC70DB79-63D0-B445-B64D-49F66F495358}">
      <dsp:nvSpPr>
        <dsp:cNvPr id="0" name=""/>
        <dsp:cNvSpPr/>
      </dsp:nvSpPr>
      <dsp:spPr>
        <a:xfrm>
          <a:off x="5442737" y="918"/>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Expressing his thoughts clearly in speaking and writing and in reading and listening with understanding;</a:t>
          </a:r>
          <a:endParaRPr lang="en-US" sz="1400" b="1" kern="1200">
            <a:solidFill>
              <a:schemeClr val="bg1"/>
            </a:solidFill>
          </a:endParaRPr>
        </a:p>
      </dsp:txBody>
      <dsp:txXfrm>
        <a:off x="5442737" y="918"/>
        <a:ext cx="2174750" cy="1304850"/>
      </dsp:txXfrm>
    </dsp:sp>
    <dsp:sp modelId="{E3977DA7-554D-D84C-82C1-582DEF82F5DB}">
      <dsp:nvSpPr>
        <dsp:cNvPr id="0" name=""/>
        <dsp:cNvSpPr/>
      </dsp:nvSpPr>
      <dsp:spPr>
        <a:xfrm>
          <a:off x="7834963" y="918"/>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Using the basic mathematical and mechanical skills necessary in everyday life;</a:t>
          </a:r>
          <a:endParaRPr lang="en-US" sz="1400" b="1" kern="1200">
            <a:solidFill>
              <a:schemeClr val="bg1"/>
            </a:solidFill>
          </a:endParaRPr>
        </a:p>
      </dsp:txBody>
      <dsp:txXfrm>
        <a:off x="7834963" y="918"/>
        <a:ext cx="2174750" cy="1304850"/>
      </dsp:txXfrm>
    </dsp:sp>
    <dsp:sp modelId="{55F7017B-DF7E-D242-9785-697C296539AD}">
      <dsp:nvSpPr>
        <dsp:cNvPr id="0" name=""/>
        <dsp:cNvSpPr/>
      </dsp:nvSpPr>
      <dsp:spPr>
        <a:xfrm>
          <a:off x="658285" y="1523243"/>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Using methods of critical thinking for the solution of problems and for the discrimination among values;</a:t>
          </a:r>
          <a:endParaRPr lang="en-US" sz="1400" b="1" kern="1200">
            <a:solidFill>
              <a:schemeClr val="bg1"/>
            </a:solidFill>
          </a:endParaRPr>
        </a:p>
      </dsp:txBody>
      <dsp:txXfrm>
        <a:off x="658285" y="1523243"/>
        <a:ext cx="2174750" cy="1304850"/>
      </dsp:txXfrm>
    </dsp:sp>
    <dsp:sp modelId="{4751F433-A689-DF44-A4B8-A34D5897BC0C}">
      <dsp:nvSpPr>
        <dsp:cNvPr id="0" name=""/>
        <dsp:cNvSpPr/>
      </dsp:nvSpPr>
      <dsp:spPr>
        <a:xfrm>
          <a:off x="3050511" y="1523243"/>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rPr>
            <a:t>Understanding his cultural heritage so that he may gain a perspective of his time and</a:t>
          </a:r>
          <a:r>
            <a:rPr lang="en-US" sz="1400" b="1" kern="1200" dirty="0">
              <a:solidFill>
                <a:schemeClr val="bg1"/>
              </a:solidFill>
            </a:rPr>
            <a:t> </a:t>
          </a:r>
          <a:r>
            <a:rPr lang="en-US" sz="1400" b="1" i="1" kern="1200" dirty="0">
              <a:solidFill>
                <a:schemeClr val="bg1"/>
              </a:solidFill>
            </a:rPr>
            <a:t>place in the world;</a:t>
          </a:r>
          <a:endParaRPr lang="en-US" sz="1400" b="1" kern="1200" dirty="0">
            <a:solidFill>
              <a:schemeClr val="bg1"/>
            </a:solidFill>
          </a:endParaRPr>
        </a:p>
      </dsp:txBody>
      <dsp:txXfrm>
        <a:off x="3050511" y="1523243"/>
        <a:ext cx="2174750" cy="1304850"/>
      </dsp:txXfrm>
    </dsp:sp>
    <dsp:sp modelId="{F56D3E19-053A-DE42-AF79-9683ECB6C972}">
      <dsp:nvSpPr>
        <dsp:cNvPr id="0" name=""/>
        <dsp:cNvSpPr/>
      </dsp:nvSpPr>
      <dsp:spPr>
        <a:xfrm>
          <a:off x="5442737" y="1523243"/>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rPr>
            <a:t>Understanding his interaction with his biological and physical environment so that he</a:t>
          </a:r>
          <a:r>
            <a:rPr lang="en-US" sz="1400" b="1" kern="1200" dirty="0">
              <a:solidFill>
                <a:schemeClr val="bg1"/>
              </a:solidFill>
            </a:rPr>
            <a:t> </a:t>
          </a:r>
          <a:r>
            <a:rPr lang="en-US" sz="1400" b="1" i="1" kern="1200" dirty="0">
              <a:solidFill>
                <a:schemeClr val="bg1"/>
              </a:solidFill>
            </a:rPr>
            <a:t>may adjust better to and improve that environment;</a:t>
          </a:r>
          <a:endParaRPr lang="en-US" sz="1400" b="1" kern="1200" dirty="0">
            <a:solidFill>
              <a:schemeClr val="bg1"/>
            </a:solidFill>
          </a:endParaRPr>
        </a:p>
      </dsp:txBody>
      <dsp:txXfrm>
        <a:off x="5442737" y="1523243"/>
        <a:ext cx="2174750" cy="1304850"/>
      </dsp:txXfrm>
    </dsp:sp>
    <dsp:sp modelId="{C94872D0-ADEE-F545-96FB-83C12747FCB1}">
      <dsp:nvSpPr>
        <dsp:cNvPr id="0" name=""/>
        <dsp:cNvSpPr/>
      </dsp:nvSpPr>
      <dsp:spPr>
        <a:xfrm>
          <a:off x="7834963" y="1523243"/>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bg1"/>
              </a:solidFill>
            </a:rPr>
            <a:t>Maintaining good mental and physical health for himself, his family, and his</a:t>
          </a:r>
          <a:r>
            <a:rPr lang="en-US" sz="1400" b="1" kern="1200" dirty="0">
              <a:solidFill>
                <a:schemeClr val="bg1"/>
              </a:solidFill>
            </a:rPr>
            <a:t> </a:t>
          </a:r>
          <a:r>
            <a:rPr lang="en-US" sz="1400" b="1" i="1" kern="1200" dirty="0">
              <a:solidFill>
                <a:schemeClr val="bg1"/>
              </a:solidFill>
            </a:rPr>
            <a:t>community;</a:t>
          </a:r>
          <a:endParaRPr lang="en-US" sz="1400" b="1" kern="1200" dirty="0">
            <a:solidFill>
              <a:schemeClr val="bg1"/>
            </a:solidFill>
          </a:endParaRPr>
        </a:p>
      </dsp:txBody>
      <dsp:txXfrm>
        <a:off x="7834963" y="1523243"/>
        <a:ext cx="2174750" cy="1304850"/>
      </dsp:txXfrm>
    </dsp:sp>
    <dsp:sp modelId="{CDF1C95E-4F07-7E41-ADA2-53B5F7904C85}">
      <dsp:nvSpPr>
        <dsp:cNvPr id="0" name=""/>
        <dsp:cNvSpPr/>
      </dsp:nvSpPr>
      <dsp:spPr>
        <a:xfrm>
          <a:off x="658285" y="3045569"/>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Developing a balanced personal and social adjustment;</a:t>
          </a:r>
          <a:endParaRPr lang="en-US" sz="1400" b="1" kern="1200">
            <a:solidFill>
              <a:schemeClr val="bg1"/>
            </a:solidFill>
          </a:endParaRPr>
        </a:p>
      </dsp:txBody>
      <dsp:txXfrm>
        <a:off x="658285" y="3045569"/>
        <a:ext cx="2174750" cy="1304850"/>
      </dsp:txXfrm>
    </dsp:sp>
    <dsp:sp modelId="{ED4CD48D-8038-0541-9344-A89A4FD3F7EA}">
      <dsp:nvSpPr>
        <dsp:cNvPr id="0" name=""/>
        <dsp:cNvSpPr/>
      </dsp:nvSpPr>
      <dsp:spPr>
        <a:xfrm>
          <a:off x="3050511" y="3045569"/>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Sharing in the development of a satisfactory home and family life;</a:t>
          </a:r>
          <a:endParaRPr lang="en-US" sz="1400" b="1" kern="1200">
            <a:solidFill>
              <a:schemeClr val="bg1"/>
            </a:solidFill>
          </a:endParaRPr>
        </a:p>
      </dsp:txBody>
      <dsp:txXfrm>
        <a:off x="3050511" y="3045569"/>
        <a:ext cx="2174750" cy="1304850"/>
      </dsp:txXfrm>
    </dsp:sp>
    <dsp:sp modelId="{1CD14CF5-DB57-AD49-9566-E52989BE806D}">
      <dsp:nvSpPr>
        <dsp:cNvPr id="0" name=""/>
        <dsp:cNvSpPr/>
      </dsp:nvSpPr>
      <dsp:spPr>
        <a:xfrm>
          <a:off x="5442737" y="3045569"/>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Achieving a satisfactory vocational adjustment; and</a:t>
          </a:r>
          <a:endParaRPr lang="en-US" sz="1400" b="1" kern="1200">
            <a:solidFill>
              <a:schemeClr val="bg1"/>
            </a:solidFill>
          </a:endParaRPr>
        </a:p>
      </dsp:txBody>
      <dsp:txXfrm>
        <a:off x="5442737" y="3045569"/>
        <a:ext cx="2174750" cy="1304850"/>
      </dsp:txXfrm>
    </dsp:sp>
    <dsp:sp modelId="{3B82E587-129D-A149-A84F-D649E0D54EB9}">
      <dsp:nvSpPr>
        <dsp:cNvPr id="0" name=""/>
        <dsp:cNvSpPr/>
      </dsp:nvSpPr>
      <dsp:spPr>
        <a:xfrm>
          <a:off x="7834963" y="3045569"/>
          <a:ext cx="2174750" cy="130485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bg1"/>
              </a:solidFill>
            </a:rPr>
            <a:t>Taking part in some form of satisfying creative activity and in appreciating the creative activities of others.</a:t>
          </a:r>
          <a:endParaRPr lang="en-US" sz="1400" b="1" kern="1200">
            <a:solidFill>
              <a:schemeClr val="bg1"/>
            </a:solidFill>
          </a:endParaRPr>
        </a:p>
      </dsp:txBody>
      <dsp:txXfrm>
        <a:off x="7834963" y="3045569"/>
        <a:ext cx="2174750" cy="13048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A0D1-39BA-FAD1-3312-C351F1625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507B8-B9C4-C9B2-8BB3-3167CE035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1CA54-EA2A-F412-B59E-1B83B515479A}"/>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FD7955E2-FB31-4CE8-7214-4704CF029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B5445-4282-D5DB-1570-ECEF139C910F}"/>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744012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0AB8-ED5B-8656-2AAC-5E957C46B4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90604F-42C1-3CDD-B837-FE430D610B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6FD38-CF60-45FA-6FCA-684C83625A8D}"/>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79E1BBD7-DE66-5349-AD4E-6142AEF16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15B15-3EA3-5F57-8D81-08428ECD76C0}"/>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241737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7D3C6-38AA-5726-038B-E2AA5A08B6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C5987-752C-26FA-1C2B-EED694F4E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C807-935D-A09D-2949-75D62CA1C608}"/>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FF259758-8CE9-F8A9-BDC6-C9EDD6751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85119-6BDC-AC85-9B13-63584D19492B}"/>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181159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E48E-F33E-9F21-1AD8-73C24D8EB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25D5C-2EE2-88BA-CD26-06A433B864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AA1CC-48FC-930D-B362-BD1332B16410}"/>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EBE43F04-D63B-8BDD-3413-645F9974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6417A-A616-B7BC-D36C-3E6CCFA70907}"/>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173455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999B-2878-8C0B-B794-F261EADE03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270E37-35BD-B942-4208-0FA6F4779D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311BD1-5C21-55D2-BF61-43D85FE0E009}"/>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B5B7724B-207F-1621-BE6C-CB733D063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55DF8-CA90-6C2D-4D14-578655F2ECAC}"/>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303633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83EB-A675-F606-8B2C-C27995BBE8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21CF61-65DF-3B56-07AD-8B706E1AF7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3E799-8142-8107-EBDB-AB8190AA3B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DBAFD7-51F6-26D8-82C6-95673FC03B12}"/>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6" name="Footer Placeholder 5">
            <a:extLst>
              <a:ext uri="{FF2B5EF4-FFF2-40B4-BE49-F238E27FC236}">
                <a16:creationId xmlns:a16="http://schemas.microsoft.com/office/drawing/2014/main" id="{4EF3862E-02E2-CE3C-4407-670398123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CD990-2983-1F2A-8F39-EA489F1C751F}"/>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370798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6B33-31B7-A8B4-F387-BF1B95BCAC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C8F1BB-2C9C-BF9E-8AF8-6211F8B88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7C3BB-B9B7-C4A8-26A7-3D5254A41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2E3CA-49DD-3A4F-B08A-C665D8965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751BA3-BD9A-C709-407B-24700EC27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1FDB52-95C3-7763-A2F1-4C2CA2C35946}"/>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8" name="Footer Placeholder 7">
            <a:extLst>
              <a:ext uri="{FF2B5EF4-FFF2-40B4-BE49-F238E27FC236}">
                <a16:creationId xmlns:a16="http://schemas.microsoft.com/office/drawing/2014/main" id="{9A91494F-839E-CD62-26D8-3C87A8151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7743A5-8CA3-8F2D-9F90-A7EB400C011A}"/>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337685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62D1-10CB-D68F-3FDB-116115844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A2BC2-2A2A-B159-6F1A-D66E1E084ADC}"/>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4" name="Footer Placeholder 3">
            <a:extLst>
              <a:ext uri="{FF2B5EF4-FFF2-40B4-BE49-F238E27FC236}">
                <a16:creationId xmlns:a16="http://schemas.microsoft.com/office/drawing/2014/main" id="{6820E7A8-658F-820C-1437-03CC846DF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727D3-39C0-157B-6F53-3CE1FFCB217A}"/>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92799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A0968-4B12-AE6A-D720-2972073CD02F}"/>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3" name="Footer Placeholder 2">
            <a:extLst>
              <a:ext uri="{FF2B5EF4-FFF2-40B4-BE49-F238E27FC236}">
                <a16:creationId xmlns:a16="http://schemas.microsoft.com/office/drawing/2014/main" id="{D399C407-0DB6-740E-3481-7A4FDE36A7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54625-BDE9-1DF5-DB94-C71963461336}"/>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302325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FB99-358E-E9D0-7A41-ABB73DEE3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5DF77-A594-4095-DCA8-58FD48E3E4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BDE635-AA61-7DA8-3FC5-D1BB27874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ACC9B-9801-3611-0FD3-B087FB85F5E1}"/>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6" name="Footer Placeholder 5">
            <a:extLst>
              <a:ext uri="{FF2B5EF4-FFF2-40B4-BE49-F238E27FC236}">
                <a16:creationId xmlns:a16="http://schemas.microsoft.com/office/drawing/2014/main" id="{9E149AF4-5547-91BF-B4EE-4BE9E080F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E0E7D-48FE-9B90-B8CA-0E73894D7905}"/>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274209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CD64-C15F-5758-1AC8-270B492F0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C1359A-974B-6BED-FD90-5959A760D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4D0534-14B8-1071-C2E5-2E9EF7F15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92525-33AC-A38D-4D7B-485525349B39}"/>
              </a:ext>
            </a:extLst>
          </p:cNvPr>
          <p:cNvSpPr>
            <a:spLocks noGrp="1"/>
          </p:cNvSpPr>
          <p:nvPr>
            <p:ph type="dt" sz="half" idx="10"/>
          </p:nvPr>
        </p:nvSpPr>
        <p:spPr/>
        <p:txBody>
          <a:bodyPr/>
          <a:lstStyle/>
          <a:p>
            <a:fld id="{F2D63F37-8DCF-E644-B079-499D56A72BEE}" type="datetimeFigureOut">
              <a:rPr lang="en-US" smtClean="0"/>
              <a:t>2/8/23</a:t>
            </a:fld>
            <a:endParaRPr lang="en-US"/>
          </a:p>
        </p:txBody>
      </p:sp>
      <p:sp>
        <p:nvSpPr>
          <p:cNvPr id="6" name="Footer Placeholder 5">
            <a:extLst>
              <a:ext uri="{FF2B5EF4-FFF2-40B4-BE49-F238E27FC236}">
                <a16:creationId xmlns:a16="http://schemas.microsoft.com/office/drawing/2014/main" id="{6228330E-C274-5F1D-8F76-42EDA14CD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3C974-53B7-AB02-F051-2101D653FC1D}"/>
              </a:ext>
            </a:extLst>
          </p:cNvPr>
          <p:cNvSpPr>
            <a:spLocks noGrp="1"/>
          </p:cNvSpPr>
          <p:nvPr>
            <p:ph type="sldNum" sz="quarter" idx="12"/>
          </p:nvPr>
        </p:nvSpPr>
        <p:spPr/>
        <p:txBody>
          <a:bodyPr/>
          <a:lstStyle/>
          <a:p>
            <a:fld id="{462B4D7B-9187-A944-BEB2-A3D1CF87B9DF}" type="slidenum">
              <a:rPr lang="en-US" smtClean="0"/>
              <a:t>‹#›</a:t>
            </a:fld>
            <a:endParaRPr lang="en-US"/>
          </a:p>
        </p:txBody>
      </p:sp>
    </p:spTree>
    <p:extLst>
      <p:ext uri="{BB962C8B-B14F-4D97-AF65-F5344CB8AC3E}">
        <p14:creationId xmlns:p14="http://schemas.microsoft.com/office/powerpoint/2010/main" val="30012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7A0F6-51FE-1D6A-007C-A15B69725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3328A-4568-0002-30C4-5519B7E79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15761-FB98-5B45-7B39-B44D6C3E0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63F37-8DCF-E644-B079-499D56A72BEE}" type="datetimeFigureOut">
              <a:rPr lang="en-US" smtClean="0"/>
              <a:t>2/8/23</a:t>
            </a:fld>
            <a:endParaRPr lang="en-US"/>
          </a:p>
        </p:txBody>
      </p:sp>
      <p:sp>
        <p:nvSpPr>
          <p:cNvPr id="5" name="Footer Placeholder 4">
            <a:extLst>
              <a:ext uri="{FF2B5EF4-FFF2-40B4-BE49-F238E27FC236}">
                <a16:creationId xmlns:a16="http://schemas.microsoft.com/office/drawing/2014/main" id="{8C6C934F-33A6-9022-691A-1E7706EAE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3D3F21-E02D-C815-F58A-4287FB8AF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B4D7B-9187-A944-BEB2-A3D1CF87B9DF}" type="slidenum">
              <a:rPr lang="en-US" smtClean="0"/>
              <a:t>‹#›</a:t>
            </a:fld>
            <a:endParaRPr lang="en-US"/>
          </a:p>
        </p:txBody>
      </p:sp>
    </p:spTree>
    <p:extLst>
      <p:ext uri="{BB962C8B-B14F-4D97-AF65-F5344CB8AC3E}">
        <p14:creationId xmlns:p14="http://schemas.microsoft.com/office/powerpoint/2010/main" val="260443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812199"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background-black-blackboard-board-159770/"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background-black-blackboard-board-159770/"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background-books-education-library-2775527/"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dharder9475/5396413821/"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allpaperflare.com/university-of-cambridge-cambridge-uk-wallpaper-tgptv"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pexels.com/photo/background-black-blackboard-board-159770/" TargetMode="External"/><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ko/photo/831623"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831628"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dfreephotos.com/england/leeds/leeds-skyline.jpg.php"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photo/background-black-blackboard-board-159770/"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tationary, writing implement, indoor&#10;&#10;Description automatically generated">
            <a:extLst>
              <a:ext uri="{FF2B5EF4-FFF2-40B4-BE49-F238E27FC236}">
                <a16:creationId xmlns:a16="http://schemas.microsoft.com/office/drawing/2014/main" id="{AF4C43A1-267E-8AD5-CAFC-73329FB741DA}"/>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0000"/>
          <a:stretch/>
        </p:blipFill>
        <p:spPr>
          <a:xfrm>
            <a:off x="20" y="1"/>
            <a:ext cx="12191980" cy="6857999"/>
          </a:xfrm>
          <a:prstGeom prst="rect">
            <a:avLst/>
          </a:prstGeom>
        </p:spPr>
      </p:pic>
      <p:sp>
        <p:nvSpPr>
          <p:cNvPr id="2" name="Title 1">
            <a:extLst>
              <a:ext uri="{FF2B5EF4-FFF2-40B4-BE49-F238E27FC236}">
                <a16:creationId xmlns:a16="http://schemas.microsoft.com/office/drawing/2014/main" id="{9627F206-3897-7160-AF2D-D489BDCB4B69}"/>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effectLst/>
                <a:latin typeface="Helvetica" pitchFamily="2" charset="0"/>
              </a:rPr>
              <a:t>Integrative Education</a:t>
            </a:r>
            <a:br>
              <a:rPr lang="en-US" dirty="0">
                <a:solidFill>
                  <a:srgbClr val="FFFFFF"/>
                </a:solidFill>
                <a:effectLst/>
                <a:latin typeface="Helvetica" pitchFamily="2" charset="0"/>
              </a:rPr>
            </a:br>
            <a:r>
              <a:rPr lang="en-US" sz="6600" i="1" dirty="0">
                <a:solidFill>
                  <a:srgbClr val="FFFFFF"/>
                </a:solidFill>
                <a:effectLst/>
                <a:latin typeface="Beauty" panose="02000500000000000000" pitchFamily="2" charset="77"/>
              </a:rPr>
              <a:t>Modifying General Education</a:t>
            </a:r>
            <a:endParaRPr lang="en-US" dirty="0">
              <a:solidFill>
                <a:srgbClr val="FFFFFF"/>
              </a:solidFill>
              <a:latin typeface="Beauty" panose="02000500000000000000" pitchFamily="2" charset="77"/>
            </a:endParaRPr>
          </a:p>
        </p:txBody>
      </p:sp>
      <p:sp>
        <p:nvSpPr>
          <p:cNvPr id="3" name="Subtitle 2">
            <a:extLst>
              <a:ext uri="{FF2B5EF4-FFF2-40B4-BE49-F238E27FC236}">
                <a16:creationId xmlns:a16="http://schemas.microsoft.com/office/drawing/2014/main" id="{151E7D98-975D-CD0C-9EF8-D5207D92D20D}"/>
              </a:ext>
            </a:extLst>
          </p:cNvPr>
          <p:cNvSpPr>
            <a:spLocks noGrp="1"/>
          </p:cNvSpPr>
          <p:nvPr>
            <p:ph type="subTitle" idx="1"/>
          </p:nvPr>
        </p:nvSpPr>
        <p:spPr>
          <a:xfrm>
            <a:off x="3669957" y="6289589"/>
            <a:ext cx="8357286" cy="401594"/>
          </a:xfrm>
        </p:spPr>
        <p:txBody>
          <a:bodyPr>
            <a:normAutofit lnSpcReduction="10000"/>
          </a:bodyPr>
          <a:lstStyle/>
          <a:p>
            <a:pPr algn="r"/>
            <a:r>
              <a:rPr lang="en-US" dirty="0">
                <a:solidFill>
                  <a:srgbClr val="FFFFFF"/>
                </a:solidFill>
              </a:rPr>
              <a:t>Presented by Luis Alaniz</a:t>
            </a:r>
          </a:p>
        </p:txBody>
      </p:sp>
      <p:sp>
        <p:nvSpPr>
          <p:cNvPr id="4" name="TextBox 3">
            <a:extLst>
              <a:ext uri="{FF2B5EF4-FFF2-40B4-BE49-F238E27FC236}">
                <a16:creationId xmlns:a16="http://schemas.microsoft.com/office/drawing/2014/main" id="{121D3958-4EEB-7A52-BD99-2816DC2A8B4F}"/>
              </a:ext>
            </a:extLst>
          </p:cNvPr>
          <p:cNvSpPr txBox="1"/>
          <p:nvPr/>
        </p:nvSpPr>
        <p:spPr>
          <a:xfrm>
            <a:off x="-387626" y="191825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36374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2CE99E3A-2441-296C-9788-AAC69419FADB}"/>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1529" b="4202"/>
          <a:stretch/>
        </p:blipFill>
        <p:spPr>
          <a:xfrm>
            <a:off x="20" y="1"/>
            <a:ext cx="12191980" cy="6857999"/>
          </a:xfrm>
          <a:prstGeom prst="rect">
            <a:avLst/>
          </a:prstGeom>
        </p:spPr>
      </p:pic>
      <p:sp>
        <p:nvSpPr>
          <p:cNvPr id="2" name="Title 1">
            <a:extLst>
              <a:ext uri="{FF2B5EF4-FFF2-40B4-BE49-F238E27FC236}">
                <a16:creationId xmlns:a16="http://schemas.microsoft.com/office/drawing/2014/main" id="{F834852B-AF0A-67A5-4975-3DCBDA7EC437}"/>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Civic Engagement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E404D2-F413-7BC7-D2EB-32EEDB9F2AA2}"/>
              </a:ext>
            </a:extLst>
          </p:cNvPr>
          <p:cNvSpPr>
            <a:spLocks noGrp="1"/>
          </p:cNvSpPr>
          <p:nvPr>
            <p:ph idx="1"/>
          </p:nvPr>
        </p:nvSpPr>
        <p:spPr>
          <a:xfrm>
            <a:off x="5155379" y="1065862"/>
            <a:ext cx="5744685" cy="4726276"/>
          </a:xfrm>
        </p:spPr>
        <p:txBody>
          <a:bodyPr anchor="ctr">
            <a:normAutofit/>
          </a:bodyPr>
          <a:lstStyle/>
          <a:p>
            <a:pPr>
              <a:buFont typeface="Arial" panose="020B0604020202020204" pitchFamily="34" charset="0"/>
              <a:buChar char="•"/>
            </a:pPr>
            <a:r>
              <a:rPr lang="en-US" sz="2000" b="0" i="0" u="none" strike="noStrike">
                <a:solidFill>
                  <a:srgbClr val="FFFFFF"/>
                </a:solidFill>
                <a:effectLst/>
                <a:latin typeface="Söhne"/>
              </a:rPr>
              <a:t>A process of developing skills, habits, and values through experiences, exploration, and bonding with others who share a civic purpose.</a:t>
            </a:r>
          </a:p>
          <a:p>
            <a:pPr>
              <a:buFont typeface="Arial" panose="020B0604020202020204" pitchFamily="34" charset="0"/>
              <a:buChar char="•"/>
            </a:pPr>
            <a:r>
              <a:rPr lang="en-US" sz="2000" b="0" i="0" u="none" strike="noStrike">
                <a:solidFill>
                  <a:srgbClr val="FFFFFF"/>
                </a:solidFill>
                <a:effectLst/>
                <a:latin typeface="Söhne"/>
              </a:rPr>
              <a:t>Community colleges provide opportunities to engage in democracy and preparing them for life and work in their communities and in a democratic society.</a:t>
            </a:r>
          </a:p>
          <a:p>
            <a:pPr>
              <a:buFont typeface="Arial" panose="020B0604020202020204" pitchFamily="34" charset="0"/>
              <a:buChar char="•"/>
            </a:pPr>
            <a:r>
              <a:rPr lang="en-US" sz="2000" b="0" i="0" u="none" strike="noStrike">
                <a:solidFill>
                  <a:srgbClr val="FFFFFF"/>
                </a:solidFill>
                <a:effectLst/>
                <a:latin typeface="Söhne"/>
              </a:rPr>
              <a:t>Civic engagement helps students develop employability skills, critical thinking, values, and cultural awareness.</a:t>
            </a:r>
          </a:p>
          <a:p>
            <a:pPr>
              <a:buFont typeface="Arial" panose="020B0604020202020204" pitchFamily="34" charset="0"/>
              <a:buChar char="•"/>
            </a:pPr>
            <a:r>
              <a:rPr lang="en-US" sz="2000" b="0" i="0" u="none" strike="noStrike">
                <a:solidFill>
                  <a:srgbClr val="FFFFFF"/>
                </a:solidFill>
                <a:effectLst/>
                <a:latin typeface="Söhne"/>
              </a:rPr>
              <a:t>It also helps connect what students learn in the classroom to real-world experiences and issues.</a:t>
            </a:r>
          </a:p>
          <a:p>
            <a:endParaRPr lang="en-US" sz="2000">
              <a:solidFill>
                <a:srgbClr val="FFFFFF"/>
              </a:solidFill>
            </a:endParaRPr>
          </a:p>
        </p:txBody>
      </p:sp>
      <p:sp>
        <p:nvSpPr>
          <p:cNvPr id="4" name="TextBox 3">
            <a:extLst>
              <a:ext uri="{FF2B5EF4-FFF2-40B4-BE49-F238E27FC236}">
                <a16:creationId xmlns:a16="http://schemas.microsoft.com/office/drawing/2014/main" id="{A0F7EEAE-A232-B7F8-B262-37830D82BED5}"/>
              </a:ext>
            </a:extLst>
          </p:cNvPr>
          <p:cNvSpPr txBox="1"/>
          <p:nvPr/>
        </p:nvSpPr>
        <p:spPr>
          <a:xfrm>
            <a:off x="5854014" y="6308209"/>
            <a:ext cx="6098058" cy="369332"/>
          </a:xfrm>
          <a:prstGeom prst="rect">
            <a:avLst/>
          </a:prstGeom>
          <a:noFill/>
        </p:spPr>
        <p:txBody>
          <a:bodyPr wrap="square">
            <a:spAutoFit/>
          </a:bodyPr>
          <a:lstStyle/>
          <a:p>
            <a:pPr algn="r">
              <a:spcAft>
                <a:spcPts val="600"/>
              </a:spcAft>
            </a:pPr>
            <a:r>
              <a:rPr lang="en-US" dirty="0"/>
              <a:t>(Cohen et al., 2013)</a:t>
            </a:r>
            <a:endParaRPr lang="en-US"/>
          </a:p>
        </p:txBody>
      </p:sp>
    </p:spTree>
    <p:extLst>
      <p:ext uri="{BB962C8B-B14F-4D97-AF65-F5344CB8AC3E}">
        <p14:creationId xmlns:p14="http://schemas.microsoft.com/office/powerpoint/2010/main" val="333689946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855C035C-E0B8-5EB8-3135-053538D92A1D}"/>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1529" b="4202"/>
          <a:stretch/>
        </p:blipFill>
        <p:spPr>
          <a:xfrm>
            <a:off x="20" y="1"/>
            <a:ext cx="12191980" cy="6857999"/>
          </a:xfrm>
          <a:prstGeom prst="rect">
            <a:avLst/>
          </a:prstGeom>
        </p:spPr>
      </p:pic>
      <p:sp>
        <p:nvSpPr>
          <p:cNvPr id="2" name="Title 1">
            <a:extLst>
              <a:ext uri="{FF2B5EF4-FFF2-40B4-BE49-F238E27FC236}">
                <a16:creationId xmlns:a16="http://schemas.microsoft.com/office/drawing/2014/main" id="{4FFB2697-3F41-6EBB-E7BB-9B96518AF356}"/>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Sustainable Development</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C8A9EE-060D-0725-F19F-2E26065ADF5C}"/>
              </a:ext>
            </a:extLst>
          </p:cNvPr>
          <p:cNvSpPr>
            <a:spLocks noGrp="1"/>
          </p:cNvSpPr>
          <p:nvPr>
            <p:ph idx="1"/>
          </p:nvPr>
        </p:nvSpPr>
        <p:spPr>
          <a:xfrm>
            <a:off x="5155379" y="1065862"/>
            <a:ext cx="5744685" cy="4726276"/>
          </a:xfrm>
        </p:spPr>
        <p:txBody>
          <a:bodyPr anchor="ctr">
            <a:normAutofit/>
          </a:bodyPr>
          <a:lstStyle/>
          <a:p>
            <a:pPr>
              <a:buFont typeface="Arial" panose="020B0604020202020204" pitchFamily="34" charset="0"/>
              <a:buChar char="•"/>
            </a:pPr>
            <a:r>
              <a:rPr lang="en-US" sz="2000" b="0" i="0" u="none" strike="noStrike">
                <a:solidFill>
                  <a:srgbClr val="FFFFFF"/>
                </a:solidFill>
                <a:effectLst/>
                <a:latin typeface="Söhne"/>
              </a:rPr>
              <a:t>Sustainable development encompasses various areas, including biological, economic, and social aspects, and is based on environmental sustainability, improved quality of life, renewable resource use, ecological economics, and the idea of "progress as if survival matters"</a:t>
            </a:r>
          </a:p>
          <a:p>
            <a:pPr>
              <a:buFont typeface="Arial" panose="020B0604020202020204" pitchFamily="34" charset="0"/>
              <a:buChar char="•"/>
            </a:pPr>
            <a:r>
              <a:rPr lang="en-US" sz="2000" b="0" i="0" u="none" strike="noStrike">
                <a:solidFill>
                  <a:srgbClr val="FFFFFF"/>
                </a:solidFill>
                <a:effectLst/>
                <a:latin typeface="Söhne"/>
              </a:rPr>
              <a:t>The goal of sustainable development is to improve the quality of life for everyone and foster stewardship of sustainable resources</a:t>
            </a:r>
          </a:p>
          <a:p>
            <a:pPr>
              <a:buFont typeface="Arial" panose="020B0604020202020204" pitchFamily="34" charset="0"/>
              <a:buChar char="•"/>
            </a:pPr>
            <a:r>
              <a:rPr lang="en-US" sz="2000" b="0" i="0" u="none" strike="noStrike">
                <a:solidFill>
                  <a:srgbClr val="FFFFFF"/>
                </a:solidFill>
                <a:effectLst/>
                <a:latin typeface="Söhne"/>
              </a:rPr>
              <a:t>Colleges and universities have initiated various sustainability projects, but long-term success requires on-site champions</a:t>
            </a:r>
          </a:p>
          <a:p>
            <a:pPr marL="0" indent="0">
              <a:buNone/>
            </a:pPr>
            <a:endParaRPr lang="en-US" sz="2000" b="0" i="0" u="none" strike="noStrike">
              <a:solidFill>
                <a:srgbClr val="FFFFFF"/>
              </a:solidFill>
              <a:effectLst/>
              <a:latin typeface="Söhne"/>
            </a:endParaRPr>
          </a:p>
          <a:p>
            <a:endParaRPr lang="en-US" sz="2000">
              <a:solidFill>
                <a:srgbClr val="FFFFFF"/>
              </a:solidFill>
            </a:endParaRPr>
          </a:p>
        </p:txBody>
      </p:sp>
      <p:sp>
        <p:nvSpPr>
          <p:cNvPr id="4" name="TextBox 3">
            <a:extLst>
              <a:ext uri="{FF2B5EF4-FFF2-40B4-BE49-F238E27FC236}">
                <a16:creationId xmlns:a16="http://schemas.microsoft.com/office/drawing/2014/main" id="{927A5CD6-A096-CA24-1876-E038E5F2CA4D}"/>
              </a:ext>
            </a:extLst>
          </p:cNvPr>
          <p:cNvSpPr txBox="1"/>
          <p:nvPr/>
        </p:nvSpPr>
        <p:spPr>
          <a:xfrm>
            <a:off x="5854014" y="6308209"/>
            <a:ext cx="6098058" cy="369332"/>
          </a:xfrm>
          <a:prstGeom prst="rect">
            <a:avLst/>
          </a:prstGeom>
          <a:noFill/>
        </p:spPr>
        <p:txBody>
          <a:bodyPr wrap="square">
            <a:spAutoFit/>
          </a:bodyPr>
          <a:lstStyle/>
          <a:p>
            <a:pPr algn="r">
              <a:spcAft>
                <a:spcPts val="600"/>
              </a:spcAft>
            </a:pPr>
            <a:r>
              <a:rPr lang="en-US" dirty="0"/>
              <a:t>(Cohen et al., 2013)</a:t>
            </a:r>
            <a:endParaRPr lang="en-US"/>
          </a:p>
        </p:txBody>
      </p:sp>
    </p:spTree>
    <p:extLst>
      <p:ext uri="{BB962C8B-B14F-4D97-AF65-F5344CB8AC3E}">
        <p14:creationId xmlns:p14="http://schemas.microsoft.com/office/powerpoint/2010/main" val="2625986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5333-3538-A3F6-D673-46238389919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4D448EA-609F-798A-4191-1ED328B73C90}"/>
              </a:ext>
            </a:extLst>
          </p:cNvPr>
          <p:cNvSpPr>
            <a:spLocks noGrp="1"/>
          </p:cNvSpPr>
          <p:nvPr>
            <p:ph idx="1"/>
          </p:nvPr>
        </p:nvSpPr>
        <p:spPr/>
        <p:txBody>
          <a:bodyPr/>
          <a:lstStyle/>
          <a:p>
            <a:r>
              <a:rPr lang="en-US" dirty="0"/>
              <a:t>Cohen, A. M., </a:t>
            </a:r>
            <a:r>
              <a:rPr lang="en-US" dirty="0" err="1"/>
              <a:t>Kisker</a:t>
            </a:r>
            <a:r>
              <a:rPr lang="en-US" dirty="0"/>
              <a:t>, C. B., Brawer, F. B. (2013). The American Community College. Germany: Wiley.</a:t>
            </a:r>
          </a:p>
        </p:txBody>
      </p:sp>
    </p:spTree>
    <p:extLst>
      <p:ext uri="{BB962C8B-B14F-4D97-AF65-F5344CB8AC3E}">
        <p14:creationId xmlns:p14="http://schemas.microsoft.com/office/powerpoint/2010/main" val="111741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helf, book, indoor&#10;&#10;Description automatically generated">
            <a:extLst>
              <a:ext uri="{FF2B5EF4-FFF2-40B4-BE49-F238E27FC236}">
                <a16:creationId xmlns:a16="http://schemas.microsoft.com/office/drawing/2014/main" id="{6871F41B-2406-D6BD-35C4-70A1468EE1C1}"/>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7B1D781F-3E60-A5C9-CA29-73DAD3FDE1C5}"/>
              </a:ext>
            </a:extLst>
          </p:cNvPr>
          <p:cNvSpPr>
            <a:spLocks noGrp="1"/>
          </p:cNvSpPr>
          <p:nvPr>
            <p:ph type="title"/>
          </p:nvPr>
        </p:nvSpPr>
        <p:spPr>
          <a:xfrm>
            <a:off x="838200" y="365125"/>
            <a:ext cx="10515600" cy="1325563"/>
          </a:xfrm>
        </p:spPr>
        <p:txBody>
          <a:bodyPr>
            <a:normAutofit/>
          </a:bodyPr>
          <a:lstStyle/>
          <a:p>
            <a:r>
              <a:rPr lang="en-US" b="0" i="0" u="none" strike="noStrike">
                <a:solidFill>
                  <a:srgbClr val="FFFFFF"/>
                </a:solidFill>
                <a:effectLst/>
                <a:latin typeface="Söhne"/>
              </a:rPr>
              <a:t>Integrative Education</a:t>
            </a:r>
            <a:endParaRPr lang="en-US">
              <a:solidFill>
                <a:srgbClr val="FFFFFF"/>
              </a:solidFill>
            </a:endParaRPr>
          </a:p>
        </p:txBody>
      </p:sp>
      <p:sp>
        <p:nvSpPr>
          <p:cNvPr id="3" name="Content Placeholder 2">
            <a:extLst>
              <a:ext uri="{FF2B5EF4-FFF2-40B4-BE49-F238E27FC236}">
                <a16:creationId xmlns:a16="http://schemas.microsoft.com/office/drawing/2014/main" id="{0E189BAA-1215-E6A7-AFA3-74C7E5DD73D1}"/>
              </a:ext>
            </a:extLst>
          </p:cNvPr>
          <p:cNvSpPr>
            <a:spLocks noGrp="1"/>
          </p:cNvSpPr>
          <p:nvPr>
            <p:ph idx="1"/>
          </p:nvPr>
        </p:nvSpPr>
        <p:spPr>
          <a:xfrm>
            <a:off x="838200" y="1825625"/>
            <a:ext cx="10515600" cy="4351338"/>
          </a:xfrm>
        </p:spPr>
        <p:txBody>
          <a:bodyPr>
            <a:normAutofit/>
          </a:bodyPr>
          <a:lstStyle/>
          <a:p>
            <a:pPr>
              <a:buFont typeface="Arial" panose="020B0604020202020204" pitchFamily="34" charset="0"/>
              <a:buChar char="•"/>
            </a:pPr>
            <a:r>
              <a:rPr lang="en-US" b="0" i="0" u="none" strike="noStrike">
                <a:solidFill>
                  <a:srgbClr val="FFFFFF"/>
                </a:solidFill>
                <a:effectLst/>
                <a:latin typeface="Söhne"/>
              </a:rPr>
              <a:t>Is a framework for learning from multiple sources, along with critical thinking, values development, and respect for cultural and opinion differences</a:t>
            </a:r>
          </a:p>
          <a:p>
            <a:pPr>
              <a:buFont typeface="Arial" panose="020B0604020202020204" pitchFamily="34" charset="0"/>
              <a:buChar char="•"/>
            </a:pPr>
            <a:r>
              <a:rPr lang="en-US" b="0" i="0" u="none" strike="noStrike">
                <a:solidFill>
                  <a:srgbClr val="FFFFFF"/>
                </a:solidFill>
                <a:effectLst/>
                <a:latin typeface="Söhne"/>
              </a:rPr>
              <a:t>It is a holistic approach and not limited to associate degrees</a:t>
            </a:r>
          </a:p>
          <a:p>
            <a:pPr>
              <a:buFont typeface="Arial" panose="020B0604020202020204" pitchFamily="34" charset="0"/>
              <a:buChar char="•"/>
            </a:pPr>
            <a:r>
              <a:rPr lang="en-US" b="0" i="0" u="none" strike="noStrike">
                <a:solidFill>
                  <a:srgbClr val="FFFFFF"/>
                </a:solidFill>
                <a:effectLst/>
                <a:latin typeface="Söhne"/>
              </a:rPr>
              <a:t>Integrative education can be applied to both occupational and university preparation but is not widely incorporated in practice</a:t>
            </a:r>
          </a:p>
          <a:p>
            <a:pPr>
              <a:buFont typeface="Arial" panose="020B0604020202020204" pitchFamily="34" charset="0"/>
              <a:buChar char="•"/>
            </a:pPr>
            <a:r>
              <a:rPr lang="en-US" b="0" i="1" u="none" strike="noStrike">
                <a:solidFill>
                  <a:srgbClr val="FFFFFF"/>
                </a:solidFill>
                <a:effectLst/>
                <a:latin typeface="Söhne"/>
              </a:rPr>
              <a:t>The concept of integrative education aligns particularly well with community education</a:t>
            </a:r>
          </a:p>
        </p:txBody>
      </p:sp>
      <p:sp>
        <p:nvSpPr>
          <p:cNvPr id="8" name="TextBox 7">
            <a:extLst>
              <a:ext uri="{FF2B5EF4-FFF2-40B4-BE49-F238E27FC236}">
                <a16:creationId xmlns:a16="http://schemas.microsoft.com/office/drawing/2014/main" id="{C80A8DCF-7325-C67A-47D4-900E2631CA16}"/>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90514220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56BAEF-31CC-76BA-6F06-3D59750BB910}"/>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2791"/>
          <a:stretch/>
        </p:blipFill>
        <p:spPr>
          <a:xfrm>
            <a:off x="20" y="1"/>
            <a:ext cx="12191980" cy="6857999"/>
          </a:xfrm>
          <a:prstGeom prst="rect">
            <a:avLst/>
          </a:prstGeom>
        </p:spPr>
      </p:pic>
      <p:sp>
        <p:nvSpPr>
          <p:cNvPr id="2" name="Title 1">
            <a:extLst>
              <a:ext uri="{FF2B5EF4-FFF2-40B4-BE49-F238E27FC236}">
                <a16:creationId xmlns:a16="http://schemas.microsoft.com/office/drawing/2014/main" id="{83F73BDC-20F3-19FD-2257-EB81D22714B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Söhne"/>
              </a:rPr>
              <a:t>G</a:t>
            </a:r>
            <a:r>
              <a:rPr lang="en-US" sz="4000" b="0" i="0" u="none" strike="noStrike">
                <a:solidFill>
                  <a:srgbClr val="FFFFFF"/>
                </a:solidFill>
                <a:effectLst/>
                <a:latin typeface="Söhne"/>
              </a:rPr>
              <a:t>eneral </a:t>
            </a:r>
            <a:r>
              <a:rPr lang="en-US" sz="4000">
                <a:solidFill>
                  <a:srgbClr val="FFFFFF"/>
                </a:solidFill>
                <a:latin typeface="Söhne"/>
              </a:rPr>
              <a:t>E</a:t>
            </a:r>
            <a:r>
              <a:rPr lang="en-US" sz="4000" b="0" i="0" u="none" strike="noStrike">
                <a:solidFill>
                  <a:srgbClr val="FFFFFF"/>
                </a:solidFill>
                <a:effectLst/>
                <a:latin typeface="Söhne"/>
              </a:rPr>
              <a:t>ducation</a:t>
            </a:r>
            <a:endParaRPr lang="en-US" sz="4000">
              <a:solidFill>
                <a:srgbClr val="FFFFFF"/>
              </a:solidFill>
            </a:endParaRPr>
          </a:p>
        </p:txBody>
      </p:sp>
      <p:cxnSp>
        <p:nvCxnSpPr>
          <p:cNvPr id="18"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1B4BA1-BD92-FC7B-BC0E-C9ED938E45FD}"/>
              </a:ext>
            </a:extLst>
          </p:cNvPr>
          <p:cNvSpPr>
            <a:spLocks noGrp="1"/>
          </p:cNvSpPr>
          <p:nvPr>
            <p:ph idx="1"/>
          </p:nvPr>
        </p:nvSpPr>
        <p:spPr>
          <a:xfrm>
            <a:off x="5155379" y="1065862"/>
            <a:ext cx="5744685" cy="4726276"/>
          </a:xfrm>
        </p:spPr>
        <p:txBody>
          <a:bodyPr anchor="ctr">
            <a:normAutofit/>
          </a:bodyPr>
          <a:lstStyle/>
          <a:p>
            <a:pPr>
              <a:buFont typeface="Arial" panose="020B0604020202020204" pitchFamily="34" charset="0"/>
              <a:buChar char="•"/>
            </a:pPr>
            <a:r>
              <a:rPr lang="en-US" sz="2000" b="0" i="0" u="none" strike="noStrike">
                <a:solidFill>
                  <a:srgbClr val="FFFFFF"/>
                </a:solidFill>
                <a:effectLst/>
                <a:latin typeface="Söhne"/>
              </a:rPr>
              <a:t>The term "general education" was originally used to describe integrative education but has since become synonymous with “core” requirements (Humanities, Mathematics, Natural Sciences, Social Sciences, English, Foreign Languages, and Fine Arts)</a:t>
            </a:r>
          </a:p>
          <a:p>
            <a:pPr>
              <a:buFont typeface="Arial" panose="020B0604020202020204" pitchFamily="34" charset="0"/>
              <a:buChar char="•"/>
            </a:pPr>
            <a:r>
              <a:rPr lang="en-US" sz="2000" b="0" i="0" u="none" strike="noStrike">
                <a:solidFill>
                  <a:srgbClr val="FFFFFF"/>
                </a:solidFill>
                <a:effectLst/>
                <a:latin typeface="Söhne"/>
              </a:rPr>
              <a:t>Essentially a combination of technical competence and social understanding</a:t>
            </a:r>
          </a:p>
          <a:p>
            <a:pPr>
              <a:buFont typeface="Arial" panose="020B0604020202020204" pitchFamily="34" charset="0"/>
              <a:buChar char="•"/>
            </a:pPr>
            <a:r>
              <a:rPr lang="en-US" sz="2000" b="0" i="0" u="none" strike="noStrike">
                <a:solidFill>
                  <a:srgbClr val="FFFFFF"/>
                </a:solidFill>
                <a:effectLst/>
                <a:latin typeface="Söhne"/>
              </a:rPr>
              <a:t>The President's Commission on Higher Education (1947) and the President Dwight Eisenhower's Committee on Education Beyond High School (1957) both emphasized the importance of general education in combination with semiprofessional training.</a:t>
            </a:r>
          </a:p>
          <a:p>
            <a:pPr marL="0" indent="0">
              <a:buNone/>
            </a:pPr>
            <a:endParaRPr lang="en-US" sz="2000">
              <a:solidFill>
                <a:srgbClr val="FFFFFF"/>
              </a:solidFill>
            </a:endParaRPr>
          </a:p>
        </p:txBody>
      </p:sp>
      <p:sp>
        <p:nvSpPr>
          <p:cNvPr id="6" name="TextBox 5">
            <a:extLst>
              <a:ext uri="{FF2B5EF4-FFF2-40B4-BE49-F238E27FC236}">
                <a16:creationId xmlns:a16="http://schemas.microsoft.com/office/drawing/2014/main" id="{4441817F-78F1-93F4-CD31-06657D4D1A18}"/>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352809659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building, government building, colonnade&#10;&#10;Description automatically generated">
            <a:extLst>
              <a:ext uri="{FF2B5EF4-FFF2-40B4-BE49-F238E27FC236}">
                <a16:creationId xmlns:a16="http://schemas.microsoft.com/office/drawing/2014/main" id="{F5737765-344B-11EC-FA82-0A015EA5882C}"/>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9355"/>
          <a:stretch/>
        </p:blipFill>
        <p:spPr>
          <a:xfrm>
            <a:off x="20" y="10"/>
            <a:ext cx="12191980" cy="6857990"/>
          </a:xfrm>
          <a:prstGeom prst="rect">
            <a:avLst/>
          </a:prstGeom>
        </p:spPr>
      </p:pic>
      <p:sp>
        <p:nvSpPr>
          <p:cNvPr id="2" name="Title 1">
            <a:extLst>
              <a:ext uri="{FF2B5EF4-FFF2-40B4-BE49-F238E27FC236}">
                <a16:creationId xmlns:a16="http://schemas.microsoft.com/office/drawing/2014/main" id="{53B6993F-3449-B3F8-E168-078EBDC7B8B4}"/>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Rise and Fall of </a:t>
            </a:r>
            <a:r>
              <a:rPr lang="en-US">
                <a:solidFill>
                  <a:srgbClr val="FFFFFF"/>
                </a:solidFill>
              </a:rPr>
              <a:t>General Education</a:t>
            </a:r>
          </a:p>
        </p:txBody>
      </p:sp>
      <p:sp>
        <p:nvSpPr>
          <p:cNvPr id="3" name="Content Placeholder 2">
            <a:extLst>
              <a:ext uri="{FF2B5EF4-FFF2-40B4-BE49-F238E27FC236}">
                <a16:creationId xmlns:a16="http://schemas.microsoft.com/office/drawing/2014/main" id="{9B5F1F2A-1793-0242-313B-7E9EAA7FB0CA}"/>
              </a:ext>
            </a:extLst>
          </p:cNvPr>
          <p:cNvSpPr>
            <a:spLocks noGrp="1"/>
          </p:cNvSpPr>
          <p:nvPr>
            <p:ph idx="1"/>
          </p:nvPr>
        </p:nvSpPr>
        <p:spPr>
          <a:xfrm>
            <a:off x="838200" y="1825625"/>
            <a:ext cx="10515600" cy="4351338"/>
          </a:xfrm>
        </p:spPr>
        <p:txBody>
          <a:bodyPr>
            <a:normAutofit/>
          </a:bodyPr>
          <a:lstStyle/>
          <a:p>
            <a:pPr>
              <a:buFont typeface="Arial" panose="020B0604020202020204" pitchFamily="34" charset="0"/>
              <a:buChar char="•"/>
            </a:pPr>
            <a:r>
              <a:rPr lang="en-US" b="0" i="0" u="none" strike="noStrike">
                <a:solidFill>
                  <a:srgbClr val="FFFFFF"/>
                </a:solidFill>
                <a:effectLst/>
                <a:latin typeface="Söhne"/>
              </a:rPr>
              <a:t>General education has a long history, originating from moral philosophy courses taught in early American colleges –typically by college presidents and available to all students.</a:t>
            </a:r>
          </a:p>
          <a:p>
            <a:pPr>
              <a:buFont typeface="Arial" panose="020B0604020202020204" pitchFamily="34" charset="0"/>
              <a:buChar char="•"/>
            </a:pPr>
            <a:r>
              <a:rPr lang="en-US" b="0" i="0" u="none" strike="noStrike">
                <a:solidFill>
                  <a:srgbClr val="FFFFFF"/>
                </a:solidFill>
                <a:effectLst/>
                <a:latin typeface="Söhne"/>
              </a:rPr>
              <a:t>In the second half of the 19th century, the classical curriculum died out and was replaced by a free-elective system.</a:t>
            </a:r>
          </a:p>
          <a:p>
            <a:pPr>
              <a:buFont typeface="Arial" panose="020B0604020202020204" pitchFamily="34" charset="0"/>
              <a:buChar char="•"/>
            </a:pPr>
            <a:r>
              <a:rPr lang="en-US">
                <a:solidFill>
                  <a:srgbClr val="FFFFFF"/>
                </a:solidFill>
                <a:latin typeface="Söhne"/>
              </a:rPr>
              <a:t>Departments took the lead for outlining supporting courses.</a:t>
            </a:r>
            <a:endParaRPr lang="en-US">
              <a:solidFill>
                <a:srgbClr val="FFFFFF"/>
              </a:solidFill>
            </a:endParaRPr>
          </a:p>
        </p:txBody>
      </p:sp>
      <p:sp>
        <p:nvSpPr>
          <p:cNvPr id="9" name="TextBox 8">
            <a:extLst>
              <a:ext uri="{FF2B5EF4-FFF2-40B4-BE49-F238E27FC236}">
                <a16:creationId xmlns:a16="http://schemas.microsoft.com/office/drawing/2014/main" id="{F53E6A55-ADA3-28EB-53EF-41F8311D6A56}"/>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347805001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3318782A-F17D-BEC4-4AD4-56F4C9CAB1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
            <a:ext cx="12192000" cy="6862119"/>
          </a:xfrm>
          <a:prstGeom prst="rect">
            <a:avLst/>
          </a:prstGeom>
        </p:spPr>
      </p:pic>
      <p:sp>
        <p:nvSpPr>
          <p:cNvPr id="4" name="Title 3">
            <a:extLst>
              <a:ext uri="{FF2B5EF4-FFF2-40B4-BE49-F238E27FC236}">
                <a16:creationId xmlns:a16="http://schemas.microsoft.com/office/drawing/2014/main" id="{A335BCFD-D7F9-F034-7898-1797351D4ACE}"/>
              </a:ext>
            </a:extLst>
          </p:cNvPr>
          <p:cNvSpPr>
            <a:spLocks noGrp="1"/>
          </p:cNvSpPr>
          <p:nvPr>
            <p:ph type="title"/>
          </p:nvPr>
        </p:nvSpPr>
        <p:spPr/>
        <p:txBody>
          <a:bodyPr>
            <a:noAutofit/>
          </a:bodyPr>
          <a:lstStyle/>
          <a:p>
            <a:pPr algn="ctr"/>
            <a:r>
              <a:rPr lang="en-US" sz="3200" b="0" i="0" u="none" strike="noStrike" dirty="0">
                <a:solidFill>
                  <a:schemeClr val="bg1"/>
                </a:solidFill>
                <a:effectLst/>
                <a:latin typeface="Söhne"/>
              </a:rPr>
              <a:t>A 1950s study in California community colleges listed 12 competencies for a person considered "generally educated."</a:t>
            </a:r>
            <a:endParaRPr lang="en-US" sz="3200" dirty="0">
              <a:solidFill>
                <a:schemeClr val="bg1"/>
              </a:solidFill>
            </a:endParaRPr>
          </a:p>
        </p:txBody>
      </p:sp>
      <p:sp>
        <p:nvSpPr>
          <p:cNvPr id="12" name="Rectangle 11">
            <a:extLst>
              <a:ext uri="{FF2B5EF4-FFF2-40B4-BE49-F238E27FC236}">
                <a16:creationId xmlns:a16="http://schemas.microsoft.com/office/drawing/2014/main" id="{BBC4C156-52B4-A6C1-7DE0-8C206607B8BA}"/>
              </a:ext>
            </a:extLst>
          </p:cNvPr>
          <p:cNvSpPr/>
          <p:nvPr/>
        </p:nvSpPr>
        <p:spPr>
          <a:xfrm>
            <a:off x="939114" y="1690688"/>
            <a:ext cx="10132540" cy="462361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aphicFrame>
        <p:nvGraphicFramePr>
          <p:cNvPr id="8" name="Content Placeholder 7">
            <a:extLst>
              <a:ext uri="{FF2B5EF4-FFF2-40B4-BE49-F238E27FC236}">
                <a16:creationId xmlns:a16="http://schemas.microsoft.com/office/drawing/2014/main" id="{07E0969A-0853-D874-81D4-5BBBFD37BBA9}"/>
              </a:ext>
            </a:extLst>
          </p:cNvPr>
          <p:cNvGraphicFramePr>
            <a:graphicFrameLocks noGrp="1"/>
          </p:cNvGraphicFramePr>
          <p:nvPr>
            <p:ph sz="half" idx="2"/>
            <p:extLst>
              <p:ext uri="{D42A27DB-BD31-4B8C-83A1-F6EECF244321}">
                <p14:modId xmlns:p14="http://schemas.microsoft.com/office/powerpoint/2010/main" val="469120"/>
              </p:ext>
            </p:extLst>
          </p:nvPr>
        </p:nvGraphicFramePr>
        <p:xfrm>
          <a:off x="685800" y="1825625"/>
          <a:ext cx="106680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4" name="Straight Connector 13">
            <a:extLst>
              <a:ext uri="{FF2B5EF4-FFF2-40B4-BE49-F238E27FC236}">
                <a16:creationId xmlns:a16="http://schemas.microsoft.com/office/drawing/2014/main" id="{4FE43B2F-17AD-7B51-C7B5-670249AEB8DD}"/>
              </a:ext>
            </a:extLst>
          </p:cNvPr>
          <p:cNvCxnSpPr>
            <a:cxnSpLocks/>
          </p:cNvCxnSpPr>
          <p:nvPr/>
        </p:nvCxnSpPr>
        <p:spPr>
          <a:xfrm>
            <a:off x="3521676" y="198626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9A41E6FD-0863-DF23-7BD2-54158AA4BE11}"/>
              </a:ext>
            </a:extLst>
          </p:cNvPr>
          <p:cNvCxnSpPr>
            <a:cxnSpLocks/>
          </p:cNvCxnSpPr>
          <p:nvPr/>
        </p:nvCxnSpPr>
        <p:spPr>
          <a:xfrm>
            <a:off x="6075406" y="198626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6" name="Straight Connector 15">
            <a:extLst>
              <a:ext uri="{FF2B5EF4-FFF2-40B4-BE49-F238E27FC236}">
                <a16:creationId xmlns:a16="http://schemas.microsoft.com/office/drawing/2014/main" id="{D1CBA627-B4D4-BCD0-0232-D074637916BD}"/>
              </a:ext>
            </a:extLst>
          </p:cNvPr>
          <p:cNvCxnSpPr>
            <a:cxnSpLocks/>
          </p:cNvCxnSpPr>
          <p:nvPr/>
        </p:nvCxnSpPr>
        <p:spPr>
          <a:xfrm>
            <a:off x="8427309" y="198626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7" name="Straight Connector 16">
            <a:extLst>
              <a:ext uri="{FF2B5EF4-FFF2-40B4-BE49-F238E27FC236}">
                <a16:creationId xmlns:a16="http://schemas.microsoft.com/office/drawing/2014/main" id="{963FF5BD-6C43-1022-4F67-C9746B734FE8}"/>
              </a:ext>
            </a:extLst>
          </p:cNvPr>
          <p:cNvCxnSpPr>
            <a:cxnSpLocks/>
          </p:cNvCxnSpPr>
          <p:nvPr/>
        </p:nvCxnSpPr>
        <p:spPr>
          <a:xfrm>
            <a:off x="3525794" y="352262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A1F2011A-4657-198C-776A-D6CAB1FC42C6}"/>
              </a:ext>
            </a:extLst>
          </p:cNvPr>
          <p:cNvCxnSpPr>
            <a:cxnSpLocks/>
          </p:cNvCxnSpPr>
          <p:nvPr/>
        </p:nvCxnSpPr>
        <p:spPr>
          <a:xfrm>
            <a:off x="6079524" y="352262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9" name="Straight Connector 18">
            <a:extLst>
              <a:ext uri="{FF2B5EF4-FFF2-40B4-BE49-F238E27FC236}">
                <a16:creationId xmlns:a16="http://schemas.microsoft.com/office/drawing/2014/main" id="{0DDC47E4-6C7A-CCFC-7685-D9ED145D7398}"/>
              </a:ext>
            </a:extLst>
          </p:cNvPr>
          <p:cNvCxnSpPr>
            <a:cxnSpLocks/>
          </p:cNvCxnSpPr>
          <p:nvPr/>
        </p:nvCxnSpPr>
        <p:spPr>
          <a:xfrm>
            <a:off x="8431427" y="3522626"/>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5C8A143F-EF7C-5612-DBA8-7E00EDA1ED5C}"/>
              </a:ext>
            </a:extLst>
          </p:cNvPr>
          <p:cNvCxnSpPr>
            <a:cxnSpLocks/>
          </p:cNvCxnSpPr>
          <p:nvPr/>
        </p:nvCxnSpPr>
        <p:spPr>
          <a:xfrm>
            <a:off x="3529910" y="4960132"/>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id="{FEB17675-B355-14E6-E75A-CB150C94F222}"/>
              </a:ext>
            </a:extLst>
          </p:cNvPr>
          <p:cNvCxnSpPr>
            <a:cxnSpLocks/>
          </p:cNvCxnSpPr>
          <p:nvPr/>
        </p:nvCxnSpPr>
        <p:spPr>
          <a:xfrm>
            <a:off x="6083640" y="4960132"/>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478548BE-EF33-1595-9D0C-DCBB0211A6D3}"/>
              </a:ext>
            </a:extLst>
          </p:cNvPr>
          <p:cNvCxnSpPr>
            <a:cxnSpLocks/>
          </p:cNvCxnSpPr>
          <p:nvPr/>
        </p:nvCxnSpPr>
        <p:spPr>
          <a:xfrm>
            <a:off x="8435543" y="4960132"/>
            <a:ext cx="0" cy="991716"/>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3" name="Rectangle 22">
            <a:extLst>
              <a:ext uri="{FF2B5EF4-FFF2-40B4-BE49-F238E27FC236}">
                <a16:creationId xmlns:a16="http://schemas.microsoft.com/office/drawing/2014/main" id="{6A488113-1BEB-CA47-28AD-1962D76577C9}"/>
              </a:ext>
            </a:extLst>
          </p:cNvPr>
          <p:cNvSpPr/>
          <p:nvPr/>
        </p:nvSpPr>
        <p:spPr>
          <a:xfrm>
            <a:off x="27377" y="945905"/>
            <a:ext cx="1478290" cy="36625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3200" b="1" cap="none" spc="0" dirty="0">
                <a:ln/>
                <a:solidFill>
                  <a:schemeClr val="accent4"/>
                </a:solidFill>
                <a:effectLst/>
              </a:rPr>
              <a:t>“</a:t>
            </a:r>
          </a:p>
        </p:txBody>
      </p:sp>
      <p:sp>
        <p:nvSpPr>
          <p:cNvPr id="25" name="TextBox 24">
            <a:extLst>
              <a:ext uri="{FF2B5EF4-FFF2-40B4-BE49-F238E27FC236}">
                <a16:creationId xmlns:a16="http://schemas.microsoft.com/office/drawing/2014/main" id="{4C1F590B-87FD-EBB2-99BD-75E047C5B470}"/>
              </a:ext>
            </a:extLst>
          </p:cNvPr>
          <p:cNvSpPr txBox="1"/>
          <p:nvPr/>
        </p:nvSpPr>
        <p:spPr>
          <a:xfrm>
            <a:off x="10585625" y="4688270"/>
            <a:ext cx="1841150" cy="3662541"/>
          </a:xfrm>
          <a:prstGeom prst="rect">
            <a:avLst/>
          </a:prstGeom>
          <a:noFill/>
        </p:spPr>
        <p:txBody>
          <a:bodyPr wrap="square">
            <a:spAutoFit/>
          </a:bodyPr>
          <a:lstStyle/>
          <a:p>
            <a:r>
              <a:rPr lang="en-US" sz="23200" b="1" cap="none" spc="0" dirty="0">
                <a:ln/>
                <a:solidFill>
                  <a:schemeClr val="accent4"/>
                </a:solidFill>
                <a:effectLst/>
              </a:rPr>
              <a:t>”</a:t>
            </a:r>
            <a:endParaRPr lang="en-US" sz="23200" dirty="0"/>
          </a:p>
        </p:txBody>
      </p:sp>
      <p:sp>
        <p:nvSpPr>
          <p:cNvPr id="26" name="TextBox 25">
            <a:extLst>
              <a:ext uri="{FF2B5EF4-FFF2-40B4-BE49-F238E27FC236}">
                <a16:creationId xmlns:a16="http://schemas.microsoft.com/office/drawing/2014/main" id="{06680EC7-9DBC-990A-2161-E5B30FA46F9A}"/>
              </a:ext>
            </a:extLst>
          </p:cNvPr>
          <p:cNvSpPr txBox="1"/>
          <p:nvPr/>
        </p:nvSpPr>
        <p:spPr>
          <a:xfrm>
            <a:off x="5854014" y="6308209"/>
            <a:ext cx="6098058" cy="369332"/>
          </a:xfrm>
          <a:prstGeom prst="rect">
            <a:avLst/>
          </a:prstGeom>
          <a:noFill/>
        </p:spPr>
        <p:txBody>
          <a:bodyPr wrap="square">
            <a:spAutoFit/>
          </a:bodyPr>
          <a:lstStyle/>
          <a:p>
            <a:pPr algn="r"/>
            <a:r>
              <a:rPr lang="en-US" dirty="0">
                <a:solidFill>
                  <a:schemeClr val="bg1"/>
                </a:solidFill>
              </a:rPr>
              <a:t>(Cohen et al., 2013)</a:t>
            </a:r>
          </a:p>
        </p:txBody>
      </p:sp>
    </p:spTree>
    <p:extLst>
      <p:ext uri="{BB962C8B-B14F-4D97-AF65-F5344CB8AC3E}">
        <p14:creationId xmlns:p14="http://schemas.microsoft.com/office/powerpoint/2010/main" val="73078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book, shelf, library&#10;&#10;Description automatically generated">
            <a:extLst>
              <a:ext uri="{FF2B5EF4-FFF2-40B4-BE49-F238E27FC236}">
                <a16:creationId xmlns:a16="http://schemas.microsoft.com/office/drawing/2014/main" id="{85F3E43A-9DED-5F63-CDEE-C75DB3C746BC}"/>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094"/>
          <a:stretch/>
        </p:blipFill>
        <p:spPr>
          <a:xfrm>
            <a:off x="20" y="1"/>
            <a:ext cx="12191980" cy="6857999"/>
          </a:xfrm>
          <a:prstGeom prst="rect">
            <a:avLst/>
          </a:prstGeom>
        </p:spPr>
      </p:pic>
      <p:sp>
        <p:nvSpPr>
          <p:cNvPr id="5" name="Title 4">
            <a:extLst>
              <a:ext uri="{FF2B5EF4-FFF2-40B4-BE49-F238E27FC236}">
                <a16:creationId xmlns:a16="http://schemas.microsoft.com/office/drawing/2014/main" id="{17301A2E-C845-94DB-66FA-B9AFEF6CDB9A}"/>
              </a:ext>
            </a:extLst>
          </p:cNvPr>
          <p:cNvSpPr>
            <a:spLocks noGrp="1"/>
          </p:cNvSpPr>
          <p:nvPr>
            <p:ph type="title"/>
          </p:nvPr>
        </p:nvSpPr>
        <p:spPr>
          <a:xfrm>
            <a:off x="838199" y="1065862"/>
            <a:ext cx="6052955" cy="4726276"/>
          </a:xfrm>
        </p:spPr>
        <p:txBody>
          <a:bodyPr>
            <a:normAutofit/>
          </a:bodyPr>
          <a:lstStyle/>
          <a:p>
            <a:pPr algn="r"/>
            <a:r>
              <a:rPr lang="en-US" sz="8000">
                <a:ln w="22225">
                  <a:solidFill>
                    <a:srgbClr val="FFFFFF"/>
                  </a:solidFill>
                </a:ln>
                <a:noFill/>
              </a:rPr>
              <a:t>Hard to Explain</a:t>
            </a:r>
          </a:p>
        </p:txBody>
      </p:sp>
      <p:cxnSp>
        <p:nvCxnSpPr>
          <p:cNvPr id="15" name="Straight Connector 14">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1CC905EE-9445-F68F-6289-EA5B1A9DF539}"/>
              </a:ext>
            </a:extLst>
          </p:cNvPr>
          <p:cNvSpPr>
            <a:spLocks noGrp="1"/>
          </p:cNvSpPr>
          <p:nvPr>
            <p:ph idx="1"/>
          </p:nvPr>
        </p:nvSpPr>
        <p:spPr>
          <a:xfrm>
            <a:off x="7534641" y="1065862"/>
            <a:ext cx="3860002" cy="4726276"/>
          </a:xfrm>
        </p:spPr>
        <p:txBody>
          <a:bodyPr anchor="ctr">
            <a:normAutofit/>
          </a:bodyPr>
          <a:lstStyle/>
          <a:p>
            <a:r>
              <a:rPr lang="en-US" sz="2000">
                <a:solidFill>
                  <a:srgbClr val="FFFFFF"/>
                </a:solidFill>
              </a:rPr>
              <a:t>Explaining general education as “that which everyone should know” did not help it gain support.</a:t>
            </a:r>
          </a:p>
          <a:p>
            <a:pPr lvl="1"/>
            <a:r>
              <a:rPr lang="en-US" sz="2000">
                <a:solidFill>
                  <a:srgbClr val="FFFFFF"/>
                </a:solidFill>
              </a:rPr>
              <a:t>Who is everyone? According to who? Who made the list and why? Is it responsive to diverse needs?</a:t>
            </a:r>
          </a:p>
          <a:p>
            <a:r>
              <a:rPr lang="en-US" sz="2000">
                <a:solidFill>
                  <a:srgbClr val="FFFFFF"/>
                </a:solidFill>
              </a:rPr>
              <a:t>The focus on job creation has also become a hinderance.</a:t>
            </a:r>
          </a:p>
        </p:txBody>
      </p:sp>
      <p:sp>
        <p:nvSpPr>
          <p:cNvPr id="14" name="TextBox 13">
            <a:extLst>
              <a:ext uri="{FF2B5EF4-FFF2-40B4-BE49-F238E27FC236}">
                <a16:creationId xmlns:a16="http://schemas.microsoft.com/office/drawing/2014/main" id="{75288419-6328-E889-B535-11BF03F51860}"/>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6917286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D6A0C4C-0378-221D-D6CA-56ABA4981A5E}"/>
              </a:ext>
            </a:extLst>
          </p:cNvPr>
          <p:cNvPicPr>
            <a:picLocks noChangeAspect="1"/>
          </p:cNvPicPr>
          <p:nvPr/>
        </p:nvPicPr>
        <p:blipFill rotWithShape="1">
          <a:blip r:embed="rId2">
            <a:alphaModFix amt="20000"/>
            <a:extLst>
              <a:ext uri="{837473B0-CC2E-450A-ABE3-18F120FF3D39}">
                <a1611:picAttrSrcUrl xmlns:a1611="http://schemas.microsoft.com/office/drawing/2016/11/main" r:id="rId3"/>
              </a:ext>
            </a:extLst>
          </a:blip>
          <a:srcRect t="12902" b="2192"/>
          <a:stretch/>
        </p:blipFill>
        <p:spPr>
          <a:xfrm>
            <a:off x="20" y="10"/>
            <a:ext cx="12191980" cy="6857990"/>
          </a:xfrm>
          <a:prstGeom prst="rect">
            <a:avLst/>
          </a:prstGeom>
        </p:spPr>
      </p:pic>
      <p:sp>
        <p:nvSpPr>
          <p:cNvPr id="2" name="Title 1">
            <a:extLst>
              <a:ext uri="{FF2B5EF4-FFF2-40B4-BE49-F238E27FC236}">
                <a16:creationId xmlns:a16="http://schemas.microsoft.com/office/drawing/2014/main" id="{2169C18A-B2FC-DAC6-9025-69C0324F9729}"/>
              </a:ext>
            </a:extLst>
          </p:cNvPr>
          <p:cNvSpPr>
            <a:spLocks noGrp="1"/>
          </p:cNvSpPr>
          <p:nvPr>
            <p:ph type="title"/>
          </p:nvPr>
        </p:nvSpPr>
        <p:spPr>
          <a:xfrm>
            <a:off x="838200" y="365125"/>
            <a:ext cx="10515600" cy="1325563"/>
          </a:xfrm>
        </p:spPr>
        <p:txBody>
          <a:bodyPr>
            <a:normAutofit/>
          </a:bodyPr>
          <a:lstStyle/>
          <a:p>
            <a:r>
              <a:rPr lang="en-US">
                <a:solidFill>
                  <a:srgbClr val="FFFFFF"/>
                </a:solidFill>
              </a:rPr>
              <a:t>Taking the next steps</a:t>
            </a:r>
          </a:p>
        </p:txBody>
      </p:sp>
      <p:sp>
        <p:nvSpPr>
          <p:cNvPr id="3" name="Content Placeholder 2">
            <a:extLst>
              <a:ext uri="{FF2B5EF4-FFF2-40B4-BE49-F238E27FC236}">
                <a16:creationId xmlns:a16="http://schemas.microsoft.com/office/drawing/2014/main" id="{7D455C12-E022-24E1-A929-74FA6C4432BF}"/>
              </a:ext>
            </a:extLst>
          </p:cNvPr>
          <p:cNvSpPr>
            <a:spLocks noGrp="1"/>
          </p:cNvSpPr>
          <p:nvPr>
            <p:ph idx="1"/>
          </p:nvPr>
        </p:nvSpPr>
        <p:spPr>
          <a:xfrm>
            <a:off x="838200" y="1825625"/>
            <a:ext cx="10515600" cy="4351338"/>
          </a:xfrm>
        </p:spPr>
        <p:txBody>
          <a:bodyPr>
            <a:normAutofit/>
          </a:bodyPr>
          <a:lstStyle/>
          <a:p>
            <a:pPr>
              <a:buFont typeface="Arial" panose="020B0604020202020204" pitchFamily="34" charset="0"/>
              <a:buChar char="•"/>
            </a:pPr>
            <a:r>
              <a:rPr lang="en-US">
                <a:solidFill>
                  <a:srgbClr val="FFFFFF"/>
                </a:solidFill>
              </a:rPr>
              <a:t>If CCs were to change their practices, they would have to carefully consider course construction and how to approach negotiations with universities that accept transfers</a:t>
            </a:r>
          </a:p>
          <a:p>
            <a:pPr>
              <a:buFont typeface="Arial" panose="020B0604020202020204" pitchFamily="34" charset="0"/>
              <a:buChar char="•"/>
            </a:pPr>
            <a:r>
              <a:rPr lang="en-US">
                <a:solidFill>
                  <a:srgbClr val="FFFFFF"/>
                </a:solidFill>
              </a:rPr>
              <a:t>The bases for this transformation exist in the form of</a:t>
            </a:r>
          </a:p>
          <a:p>
            <a:pPr marL="742950" lvl="1" indent="-285750">
              <a:buFont typeface="Arial" panose="020B0604020202020204" pitchFamily="34" charset="0"/>
              <a:buChar char="•"/>
            </a:pPr>
            <a:r>
              <a:rPr lang="en-US">
                <a:solidFill>
                  <a:srgbClr val="FFFFFF"/>
                </a:solidFill>
              </a:rPr>
              <a:t>Critical thinking</a:t>
            </a:r>
          </a:p>
          <a:p>
            <a:pPr marL="742950" lvl="1" indent="-285750">
              <a:buFont typeface="Arial" panose="020B0604020202020204" pitchFamily="34" charset="0"/>
              <a:buChar char="•"/>
            </a:pPr>
            <a:r>
              <a:rPr lang="en-US">
                <a:solidFill>
                  <a:srgbClr val="FFFFFF"/>
                </a:solidFill>
              </a:rPr>
              <a:t>Service learning</a:t>
            </a:r>
          </a:p>
          <a:p>
            <a:pPr marL="742950" lvl="1" indent="-285750">
              <a:buFont typeface="Arial" panose="020B0604020202020204" pitchFamily="34" charset="0"/>
              <a:buChar char="•"/>
            </a:pPr>
            <a:r>
              <a:rPr lang="en-US">
                <a:solidFill>
                  <a:srgbClr val="FFFFFF"/>
                </a:solidFill>
              </a:rPr>
              <a:t>Civic engagement</a:t>
            </a:r>
          </a:p>
          <a:p>
            <a:pPr marL="742950" lvl="1" indent="-285750">
              <a:buFont typeface="Arial" panose="020B0604020202020204" pitchFamily="34" charset="0"/>
              <a:buChar char="•"/>
            </a:pPr>
            <a:r>
              <a:rPr lang="en-US">
                <a:solidFill>
                  <a:srgbClr val="FFFFFF"/>
                </a:solidFill>
              </a:rPr>
              <a:t>Sustainable development courses and activities</a:t>
            </a:r>
          </a:p>
          <a:p>
            <a:pPr>
              <a:buFont typeface="Arial" panose="020B0604020202020204" pitchFamily="34" charset="0"/>
              <a:buChar char="•"/>
            </a:pPr>
            <a:r>
              <a:rPr lang="en-US">
                <a:solidFill>
                  <a:srgbClr val="FFFFFF"/>
                </a:solidFill>
              </a:rPr>
              <a:t>These elements can be combined to create new programs that align with what general education proponents have been wanting</a:t>
            </a:r>
          </a:p>
          <a:p>
            <a:endParaRPr lang="en-US">
              <a:solidFill>
                <a:srgbClr val="FFFFFF"/>
              </a:solidFill>
            </a:endParaRPr>
          </a:p>
        </p:txBody>
      </p:sp>
      <p:sp>
        <p:nvSpPr>
          <p:cNvPr id="8" name="TextBox 7">
            <a:extLst>
              <a:ext uri="{FF2B5EF4-FFF2-40B4-BE49-F238E27FC236}">
                <a16:creationId xmlns:a16="http://schemas.microsoft.com/office/drawing/2014/main" id="{038CA32F-FFB5-465C-C340-8932AC815E2E}"/>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18038379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outdoor, mountain, city&#10;&#10;Description automatically generated">
            <a:extLst>
              <a:ext uri="{FF2B5EF4-FFF2-40B4-BE49-F238E27FC236}">
                <a16:creationId xmlns:a16="http://schemas.microsoft.com/office/drawing/2014/main" id="{FAFB1FE2-E6D6-6C83-4328-DED7B91E597D}"/>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67B8C35-1B16-F68E-C4F3-698E3377B95C}"/>
              </a:ext>
            </a:extLst>
          </p:cNvPr>
          <p:cNvSpPr>
            <a:spLocks noGrp="1"/>
          </p:cNvSpPr>
          <p:nvPr>
            <p:ph type="title"/>
          </p:nvPr>
        </p:nvSpPr>
        <p:spPr>
          <a:xfrm>
            <a:off x="838200" y="365125"/>
            <a:ext cx="10515600" cy="1325563"/>
          </a:xfrm>
        </p:spPr>
        <p:txBody>
          <a:bodyPr>
            <a:normAutofit/>
          </a:bodyPr>
          <a:lstStyle/>
          <a:p>
            <a:r>
              <a:rPr lang="en-US">
                <a:solidFill>
                  <a:srgbClr val="FFFFFF"/>
                </a:solidFill>
              </a:rPr>
              <a:t>Critical Thinking</a:t>
            </a:r>
          </a:p>
        </p:txBody>
      </p:sp>
      <p:sp>
        <p:nvSpPr>
          <p:cNvPr id="3" name="Content Placeholder 2">
            <a:extLst>
              <a:ext uri="{FF2B5EF4-FFF2-40B4-BE49-F238E27FC236}">
                <a16:creationId xmlns:a16="http://schemas.microsoft.com/office/drawing/2014/main" id="{33C6F4D2-C4A6-635F-5B36-6DC660645492}"/>
              </a:ext>
            </a:extLst>
          </p:cNvPr>
          <p:cNvSpPr>
            <a:spLocks noGrp="1"/>
          </p:cNvSpPr>
          <p:nvPr>
            <p:ph idx="1"/>
          </p:nvPr>
        </p:nvSpPr>
        <p:spPr>
          <a:xfrm>
            <a:off x="838200" y="1825625"/>
            <a:ext cx="10515600" cy="4351338"/>
          </a:xfrm>
        </p:spPr>
        <p:txBody>
          <a:bodyPr>
            <a:normAutofit/>
          </a:bodyPr>
          <a:lstStyle/>
          <a:p>
            <a:r>
              <a:rPr lang="en-US" sz="1800">
                <a:solidFill>
                  <a:srgbClr val="FFFFFF"/>
                </a:solidFill>
              </a:rPr>
              <a:t>Critical thinking has been promoted as a core aspect of integrative education for decades.</a:t>
            </a:r>
          </a:p>
          <a:p>
            <a:r>
              <a:rPr lang="en-US" sz="1800">
                <a:solidFill>
                  <a:srgbClr val="FFFFFF"/>
                </a:solidFill>
              </a:rPr>
              <a:t>It has various definitions, including tying it to the thinking process used by professionals in a discipline, promoting open-mindedness, and aiming for well-founded judgment.</a:t>
            </a:r>
          </a:p>
          <a:p>
            <a:r>
              <a:rPr lang="en-US" sz="1800">
                <a:solidFill>
                  <a:srgbClr val="FFFFFF"/>
                </a:solidFill>
              </a:rPr>
              <a:t>It is linked with creative thought and is considered a quality that can be taught and learned.</a:t>
            </a:r>
          </a:p>
          <a:p>
            <a:r>
              <a:rPr lang="en-US" sz="1800">
                <a:solidFill>
                  <a:srgbClr val="FFFFFF"/>
                </a:solidFill>
              </a:rPr>
              <a:t>Critical thinking is crucial to faculty development, outcomes assessment, and college culture evolution.</a:t>
            </a:r>
          </a:p>
          <a:p>
            <a:r>
              <a:rPr lang="en-US" sz="1800">
                <a:solidFill>
                  <a:srgbClr val="FFFFFF"/>
                </a:solidFill>
              </a:rPr>
              <a:t>It is familiar to instructors who have studied academic disciplines and is central to writing improvement efforts.</a:t>
            </a:r>
          </a:p>
          <a:p>
            <a:r>
              <a:rPr lang="en-US" sz="1800">
                <a:solidFill>
                  <a:srgbClr val="FFFFFF"/>
                </a:solidFill>
              </a:rPr>
              <a:t>It has been linked to Writing Across the Curriculum and efforts to elevate community college instruction to a higher level.</a:t>
            </a:r>
          </a:p>
          <a:p>
            <a:r>
              <a:rPr lang="en-US" sz="1800">
                <a:solidFill>
                  <a:srgbClr val="FFFFFF"/>
                </a:solidFill>
              </a:rPr>
              <a:t>The concept has been examined from numerous viewpoints and numerous ways of introducing and sustaining it in community colleges have been reviewed.</a:t>
            </a:r>
          </a:p>
          <a:p>
            <a:r>
              <a:rPr lang="en-US" sz="1800">
                <a:solidFill>
                  <a:srgbClr val="FFFFFF"/>
                </a:solidFill>
              </a:rPr>
              <a:t>Assessing critical thinking is difficult, but there are standardized instruments available, such as the Watson-Glaser Critical Thinking Appraisal.</a:t>
            </a:r>
          </a:p>
        </p:txBody>
      </p:sp>
      <p:sp>
        <p:nvSpPr>
          <p:cNvPr id="5" name="TextBox 4">
            <a:extLst>
              <a:ext uri="{FF2B5EF4-FFF2-40B4-BE49-F238E27FC236}">
                <a16:creationId xmlns:a16="http://schemas.microsoft.com/office/drawing/2014/main" id="{B2F11D0B-A29B-56AC-3200-174434840181}"/>
              </a:ext>
            </a:extLst>
          </p:cNvPr>
          <p:cNvSpPr txBox="1"/>
          <p:nvPr/>
        </p:nvSpPr>
        <p:spPr>
          <a:xfrm>
            <a:off x="5854014" y="6308209"/>
            <a:ext cx="6098058" cy="369332"/>
          </a:xfrm>
          <a:prstGeom prst="rect">
            <a:avLst/>
          </a:prstGeom>
          <a:noFill/>
        </p:spPr>
        <p:txBody>
          <a:bodyPr wrap="square">
            <a:spAutoFit/>
          </a:bodyPr>
          <a:lstStyle/>
          <a:p>
            <a:pPr algn="r"/>
            <a:r>
              <a:rPr lang="en-US" dirty="0"/>
              <a:t>(Cohen et al., 2013)</a:t>
            </a:r>
          </a:p>
        </p:txBody>
      </p:sp>
    </p:spTree>
    <p:extLst>
      <p:ext uri="{BB962C8B-B14F-4D97-AF65-F5344CB8AC3E}">
        <p14:creationId xmlns:p14="http://schemas.microsoft.com/office/powerpoint/2010/main" val="401421237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C57C5650-7BBF-E227-1756-E878D9DB5088}"/>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1529" b="4202"/>
          <a:stretch/>
        </p:blipFill>
        <p:spPr>
          <a:xfrm>
            <a:off x="20" y="1"/>
            <a:ext cx="12191980" cy="6857999"/>
          </a:xfrm>
          <a:prstGeom prst="rect">
            <a:avLst/>
          </a:prstGeom>
        </p:spPr>
      </p:pic>
      <p:sp>
        <p:nvSpPr>
          <p:cNvPr id="2" name="Title 1">
            <a:extLst>
              <a:ext uri="{FF2B5EF4-FFF2-40B4-BE49-F238E27FC236}">
                <a16:creationId xmlns:a16="http://schemas.microsoft.com/office/drawing/2014/main" id="{8FA15AB6-3EF3-F900-07AC-6EBE82CA0FF0}"/>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Service Learning</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C80466-8C77-37C7-DA56-CB64BBB43274}"/>
              </a:ext>
            </a:extLst>
          </p:cNvPr>
          <p:cNvSpPr>
            <a:spLocks noGrp="1"/>
          </p:cNvSpPr>
          <p:nvPr>
            <p:ph idx="1"/>
          </p:nvPr>
        </p:nvSpPr>
        <p:spPr>
          <a:xfrm>
            <a:off x="5155379" y="1065862"/>
            <a:ext cx="5744685" cy="4726276"/>
          </a:xfrm>
        </p:spPr>
        <p:txBody>
          <a:bodyPr anchor="ctr">
            <a:normAutofit/>
          </a:bodyPr>
          <a:lstStyle/>
          <a:p>
            <a:pPr>
              <a:buFont typeface="Arial" panose="020B0604020202020204" pitchFamily="34" charset="0"/>
              <a:buChar char="•"/>
            </a:pPr>
            <a:r>
              <a:rPr lang="en-US" sz="2000" b="0" i="0" u="none" strike="noStrike">
                <a:solidFill>
                  <a:srgbClr val="FFFFFF"/>
                </a:solidFill>
                <a:effectLst/>
                <a:latin typeface="Söhne"/>
              </a:rPr>
              <a:t>Service learning was introduced as a way to integrate the liberal arts into society and address the growing disparity between the two.</a:t>
            </a:r>
          </a:p>
          <a:p>
            <a:pPr>
              <a:buFont typeface="Arial" panose="020B0604020202020204" pitchFamily="34" charset="0"/>
              <a:buChar char="•"/>
            </a:pPr>
            <a:r>
              <a:rPr lang="en-US" sz="2000" b="0" i="0" u="none" strike="noStrike">
                <a:solidFill>
                  <a:srgbClr val="FFFFFF"/>
                </a:solidFill>
                <a:effectLst/>
                <a:latin typeface="Söhne"/>
              </a:rPr>
              <a:t>Service learning is a combination of community service and classroom instruction, emphasizing critical and reflective thinking and personal and civic responsibility.</a:t>
            </a:r>
          </a:p>
          <a:p>
            <a:pPr>
              <a:buFont typeface="Arial" panose="020B0604020202020204" pitchFamily="34" charset="0"/>
              <a:buChar char="•"/>
            </a:pPr>
            <a:r>
              <a:rPr lang="en-US" sz="2000" b="0" i="0" u="none" strike="noStrike">
                <a:solidFill>
                  <a:srgbClr val="FFFFFF"/>
                </a:solidFill>
                <a:effectLst/>
                <a:latin typeface="Söhne"/>
              </a:rPr>
              <a:t>In 2012, two-thirds of community colleges offered service-learning curricula.</a:t>
            </a:r>
          </a:p>
          <a:p>
            <a:pPr>
              <a:buFont typeface="Arial" panose="020B0604020202020204" pitchFamily="34" charset="0"/>
              <a:buChar char="•"/>
            </a:pPr>
            <a:r>
              <a:rPr lang="en-US" sz="2000" b="0" i="0" u="none" strike="noStrike">
                <a:solidFill>
                  <a:srgbClr val="FFFFFF"/>
                </a:solidFill>
                <a:effectLst/>
                <a:latin typeface="Söhne"/>
              </a:rPr>
              <a:t>The most common engagements for students included tutoring and mentoring, social and health services, environmental efforts, and senior centers.</a:t>
            </a:r>
          </a:p>
          <a:p>
            <a:pPr>
              <a:buFont typeface="Arial" panose="020B0604020202020204" pitchFamily="34" charset="0"/>
              <a:buChar char="•"/>
            </a:pPr>
            <a:r>
              <a:rPr lang="en-US" sz="2000" b="0" i="0" u="none" strike="noStrike">
                <a:solidFill>
                  <a:srgbClr val="FFFFFF"/>
                </a:solidFill>
                <a:effectLst/>
                <a:latin typeface="Söhne"/>
              </a:rPr>
              <a:t>Participating students tend to have higher enrollment and graduation rates than non-participants.</a:t>
            </a:r>
          </a:p>
        </p:txBody>
      </p:sp>
      <p:sp>
        <p:nvSpPr>
          <p:cNvPr id="4" name="TextBox 3">
            <a:extLst>
              <a:ext uri="{FF2B5EF4-FFF2-40B4-BE49-F238E27FC236}">
                <a16:creationId xmlns:a16="http://schemas.microsoft.com/office/drawing/2014/main" id="{2118641A-B527-7555-5489-E6EEF1D70B5C}"/>
              </a:ext>
            </a:extLst>
          </p:cNvPr>
          <p:cNvSpPr txBox="1"/>
          <p:nvPr/>
        </p:nvSpPr>
        <p:spPr>
          <a:xfrm>
            <a:off x="5854014" y="6308209"/>
            <a:ext cx="6098058" cy="369332"/>
          </a:xfrm>
          <a:prstGeom prst="rect">
            <a:avLst/>
          </a:prstGeom>
          <a:noFill/>
        </p:spPr>
        <p:txBody>
          <a:bodyPr wrap="square">
            <a:spAutoFit/>
          </a:bodyPr>
          <a:lstStyle/>
          <a:p>
            <a:pPr algn="r">
              <a:spcAft>
                <a:spcPts val="600"/>
              </a:spcAft>
            </a:pPr>
            <a:r>
              <a:rPr lang="en-US"/>
              <a:t>(Cohen et al., 2013)</a:t>
            </a:r>
          </a:p>
        </p:txBody>
      </p:sp>
    </p:spTree>
    <p:extLst>
      <p:ext uri="{BB962C8B-B14F-4D97-AF65-F5344CB8AC3E}">
        <p14:creationId xmlns:p14="http://schemas.microsoft.com/office/powerpoint/2010/main" val="107478996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1071</Words>
  <Application>Microsoft Macintosh PowerPoint</Application>
  <PresentationFormat>Widescreen</PresentationFormat>
  <Paragraphs>78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Helvetica</vt:lpstr>
      <vt:lpstr>Calibri Light</vt:lpstr>
      <vt:lpstr>Beauty</vt:lpstr>
      <vt:lpstr>Arial</vt:lpstr>
      <vt:lpstr>Calibri</vt:lpstr>
      <vt:lpstr>Söhne</vt:lpstr>
      <vt:lpstr>Office Theme</vt:lpstr>
      <vt:lpstr>Integrative Education Modifying General Education</vt:lpstr>
      <vt:lpstr>Integrative Education</vt:lpstr>
      <vt:lpstr>General Education</vt:lpstr>
      <vt:lpstr>Rise and Fall of General Education</vt:lpstr>
      <vt:lpstr>A 1950s study in California community colleges listed 12 competencies for a person considered "generally educated."</vt:lpstr>
      <vt:lpstr>Hard to Explain</vt:lpstr>
      <vt:lpstr>Taking the next steps</vt:lpstr>
      <vt:lpstr>Critical Thinking</vt:lpstr>
      <vt:lpstr>Service Learning</vt:lpstr>
      <vt:lpstr>Civic Engagement</vt:lpstr>
      <vt:lpstr>Sustainable Development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Alaniz</dc:creator>
  <cp:lastModifiedBy>Luis Alaniz</cp:lastModifiedBy>
  <cp:revision>9</cp:revision>
  <dcterms:created xsi:type="dcterms:W3CDTF">2023-02-01T20:59:10Z</dcterms:created>
  <dcterms:modified xsi:type="dcterms:W3CDTF">2023-02-09T02:20:15Z</dcterms:modified>
</cp:coreProperties>
</file>